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16"/>
  </p:notesMasterIdLst>
  <p:sldIdLst>
    <p:sldId id="256" r:id="rId5"/>
    <p:sldId id="263" r:id="rId6"/>
    <p:sldId id="257" r:id="rId7"/>
    <p:sldId id="262" r:id="rId8"/>
    <p:sldId id="261" r:id="rId9"/>
    <p:sldId id="264" r:id="rId10"/>
    <p:sldId id="267" r:id="rId11"/>
    <p:sldId id="268" r:id="rId12"/>
    <p:sldId id="265" r:id="rId13"/>
    <p:sldId id="266" r:id="rId14"/>
    <p:sldId id="259" r:id="rId15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CC13BA-8526-4068-9F39-02C8335B3804}" v="4" dt="2022-06-28T08:09:39.886"/>
    <p1510:client id="{5357C30D-7C7F-42E2-B1D7-AEBB0B4EF9C3}" v="99" dt="2023-06-21T07:13:06.611"/>
    <p1510:client id="{5666E87D-34BF-657E-5BA4-3804DAF1D16A}" v="30" dt="2023-06-19T06:34:53.693"/>
    <p1510:client id="{5D82384C-2EC7-40F9-BAA1-FF20C8062819}" v="480" dt="2022-06-27T14:18:22.819"/>
    <p1510:client id="{60D80163-A33C-4304-ACFB-148A7D8B782A}" v="933" dt="2022-06-30T23:22:42.522"/>
    <p1510:client id="{89393419-ECB4-4532-AE44-C86A16D12EF6}" v="722" dt="2023-06-26T10:02:45.776"/>
    <p1510:client id="{AD32F3E0-8251-400D-B024-28C4AF9464DE}" v="33" dt="2022-06-27T07:59:07.110"/>
    <p1510:client id="{B13E9D48-3D7B-4CD5-BA20-9AFBB09E7AA1}" v="2" dt="2022-08-11T06:59:53.002"/>
    <p1510:client id="{B29EA50B-B345-41AD-9D8A-72D0B0417E18}" v="126" dt="2022-06-28T09:24:20.269"/>
    <p1510:client id="{B4E0ECBF-DE45-46F2-84AE-E3F6EA3185C7}" v="8" dt="2022-06-28T05:45:26.697"/>
    <p1510:client id="{DDC85AD2-C621-4327-FA7A-7671CD624E8C}" v="30" dt="2023-06-19T11:30:04.6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2600" b="0" strike="noStrike" spc="-1">
                <a:solidFill>
                  <a:srgbClr val="191919"/>
                </a:solidFill>
                <a:latin typeface="Arial"/>
              </a:rPr>
              <a:t>Click to move the slide</a:t>
            </a: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86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87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88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buNone/>
            </a:pPr>
            <a:fld id="{D7F5372A-34A2-4C30-B2FC-2F55FA22CCDB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232200" y="223560"/>
            <a:ext cx="2947320" cy="852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ubTitle"/>
          </p:nvPr>
        </p:nvSpPr>
        <p:spPr>
          <a:xfrm>
            <a:off x="232200" y="223560"/>
            <a:ext cx="2947320" cy="852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3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3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232200" y="223560"/>
            <a:ext cx="2947320" cy="852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8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232200" y="223560"/>
            <a:ext cx="2947320" cy="852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4"/>
          <p:cNvPicPr/>
          <p:nvPr/>
        </p:nvPicPr>
        <p:blipFill>
          <a:blip r:embed="rId14"/>
          <a:stretch/>
        </p:blipFill>
        <p:spPr>
          <a:xfrm>
            <a:off x="5500800" y="6401880"/>
            <a:ext cx="1187640" cy="235800"/>
          </a:xfrm>
          <a:prstGeom prst="rect">
            <a:avLst/>
          </a:prstGeom>
          <a:ln w="0">
            <a:noFill/>
          </a:ln>
        </p:spPr>
      </p:pic>
      <p:sp>
        <p:nvSpPr>
          <p:cNvPr id="12" name="Rectangle 15"/>
          <p:cNvSpPr/>
          <p:nvPr/>
        </p:nvSpPr>
        <p:spPr>
          <a:xfrm flipV="1">
            <a:off x="0" y="6159240"/>
            <a:ext cx="12191760" cy="12240"/>
          </a:xfrm>
          <a:prstGeom prst="rect">
            <a:avLst/>
          </a:prstGeom>
          <a:solidFill>
            <a:srgbClr val="F00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ctangle 15"/>
          <p:cNvSpPr/>
          <p:nvPr/>
        </p:nvSpPr>
        <p:spPr>
          <a:xfrm rot="5400000" flipV="1">
            <a:off x="348120" y="3079080"/>
            <a:ext cx="6171480" cy="12240"/>
          </a:xfrm>
          <a:prstGeom prst="rect">
            <a:avLst/>
          </a:prstGeom>
          <a:solidFill>
            <a:srgbClr val="F00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Rectangle 15"/>
          <p:cNvSpPr/>
          <p:nvPr/>
        </p:nvSpPr>
        <p:spPr>
          <a:xfrm flipV="1">
            <a:off x="0" y="6158520"/>
            <a:ext cx="12191760" cy="12240"/>
          </a:xfrm>
          <a:prstGeom prst="rect">
            <a:avLst/>
          </a:prstGeom>
          <a:solidFill>
            <a:srgbClr val="F00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1"/>
          <p:cNvSpPr>
            <a:spLocks noGrp="1"/>
          </p:cNvSpPr>
          <p:nvPr>
            <p:ph type="body"/>
          </p:nvPr>
        </p:nvSpPr>
        <p:spPr>
          <a:xfrm>
            <a:off x="3440520" y="-5760"/>
            <a:ext cx="8750880" cy="6164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800" b="0" strike="noStrike" spc="-1">
                <a:solidFill>
                  <a:srgbClr val="191919"/>
                </a:solidFill>
                <a:latin typeface="Arial"/>
              </a:rPr>
              <a:t>Bild durch Klicken auf Symbol hinzufügen</a:t>
            </a:r>
            <a:endParaRPr lang="de-DE" sz="18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212040" y="644760"/>
            <a:ext cx="3094920" cy="3782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600" b="0" strike="noStrike" spc="-52">
                <a:solidFill>
                  <a:srgbClr val="F00020"/>
                </a:solidFill>
                <a:latin typeface="Optimist PPT CTS"/>
              </a:rPr>
              <a:t>Click to edit Master title style</a:t>
            </a:r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207000" y="4832640"/>
            <a:ext cx="2801520" cy="126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strike="noStrike" spc="-52">
                <a:solidFill>
                  <a:srgbClr val="FF0000"/>
                </a:solidFill>
                <a:latin typeface="Optimist PPT"/>
              </a:rPr>
              <a:t>Mastertextformat bearbeiten</a:t>
            </a:r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0" y="6158880"/>
            <a:ext cx="12191760" cy="12240"/>
          </a:xfrm>
          <a:prstGeom prst="rect">
            <a:avLst/>
          </a:prstGeom>
          <a:solidFill>
            <a:srgbClr val="F00020"/>
          </a:solidFill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r>
              <a:rPr lang="de-DE" sz="100" b="0" strike="noStrike" spc="-52">
                <a:latin typeface="Optimist PPT"/>
              </a:rPr>
              <a:t> </a:t>
            </a:r>
            <a:endParaRPr lang="de-DE" sz="1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 rot="5400000">
            <a:off x="348480" y="3079440"/>
            <a:ext cx="6171480" cy="12240"/>
          </a:xfrm>
          <a:prstGeom prst="rect">
            <a:avLst/>
          </a:prstGeom>
          <a:solidFill>
            <a:srgbClr val="F00020"/>
          </a:solidFill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r>
              <a:rPr lang="de-DE" sz="100" b="0" strike="noStrike" spc="-52">
                <a:latin typeface="Optimist PPT"/>
              </a:rPr>
              <a:t> </a:t>
            </a:r>
            <a:endParaRPr lang="de-DE" sz="1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Digital &amp; Consulting - Otto Group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7C8C1D99-A53A-49DC-AB1E-70B10FF0277B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raphic 14"/>
          <p:cNvPicPr/>
          <p:nvPr/>
        </p:nvPicPr>
        <p:blipFill>
          <a:blip r:embed="rId14"/>
          <a:stretch/>
        </p:blipFill>
        <p:spPr>
          <a:xfrm>
            <a:off x="5500800" y="6401880"/>
            <a:ext cx="1187640" cy="235800"/>
          </a:xfrm>
          <a:prstGeom prst="rect">
            <a:avLst/>
          </a:prstGeom>
          <a:ln w="0">
            <a:noFill/>
          </a:ln>
        </p:spPr>
      </p:pic>
      <p:sp>
        <p:nvSpPr>
          <p:cNvPr id="48" name="Rectangle 15"/>
          <p:cNvSpPr/>
          <p:nvPr/>
        </p:nvSpPr>
        <p:spPr>
          <a:xfrm flipV="1">
            <a:off x="0" y="6159240"/>
            <a:ext cx="12191760" cy="12240"/>
          </a:xfrm>
          <a:prstGeom prst="rect">
            <a:avLst/>
          </a:prstGeom>
          <a:solidFill>
            <a:srgbClr val="F00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PlaceHolder 1"/>
          <p:cNvSpPr>
            <a:spLocks noGrp="1"/>
          </p:cNvSpPr>
          <p:nvPr>
            <p:ph type="body"/>
          </p:nvPr>
        </p:nvSpPr>
        <p:spPr>
          <a:xfrm>
            <a:off x="0" y="836640"/>
            <a:ext cx="6095520" cy="5328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800" b="0" strike="noStrike" spc="-1">
                <a:solidFill>
                  <a:srgbClr val="191919"/>
                </a:solidFill>
                <a:latin typeface="Arial"/>
              </a:rPr>
              <a:t>Bild durch Klicken auf Symbol hinzufügen</a:t>
            </a:r>
            <a:endParaRPr lang="de-DE" sz="18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600" b="0" strike="noStrike" spc="-52">
                <a:solidFill>
                  <a:srgbClr val="F00020"/>
                </a:solidFill>
                <a:latin typeface="Optimist PPT CTS"/>
              </a:rPr>
              <a:t>Mastertitelformat bearbeiten</a:t>
            </a:r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324480" y="1123920"/>
            <a:ext cx="5655240" cy="4905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400" b="0" strike="noStrike" spc="-52">
                <a:solidFill>
                  <a:srgbClr val="FF0000"/>
                </a:solidFill>
                <a:latin typeface="Optimist PPT"/>
              </a:rPr>
              <a:t>Click to edit Master text styles</a:t>
            </a:r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  <a:p>
            <a:pPr marL="179280" lvl="1" indent="-179280">
              <a:lnSpc>
                <a:spcPct val="90000"/>
              </a:lnSpc>
              <a:buClr>
                <a:srgbClr val="FF0000"/>
              </a:buClr>
              <a:buFont typeface="Arial"/>
              <a:buChar char="○"/>
              <a:tabLst>
                <a:tab pos="0" algn="l"/>
              </a:tabLst>
            </a:pPr>
            <a:r>
              <a:rPr lang="en-US" sz="1400" b="0" strike="noStrike" spc="-52">
                <a:solidFill>
                  <a:srgbClr val="FF0000"/>
                </a:solidFill>
                <a:latin typeface="Optimist PPT"/>
              </a:rPr>
              <a:t>Second level</a:t>
            </a:r>
            <a:endParaRPr lang="de-DE" sz="1400" b="0" strike="noStrike" spc="-1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Digital &amp; Consulting - Otto Group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48E778B7-33DE-4798-AFAE-4A78749FD6AC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54" name="Rectangle 15"/>
          <p:cNvSpPr/>
          <p:nvPr/>
        </p:nvSpPr>
        <p:spPr>
          <a:xfrm rot="5400000">
            <a:off x="3431520" y="3494880"/>
            <a:ext cx="5328720" cy="12240"/>
          </a:xfrm>
          <a:prstGeom prst="rect">
            <a:avLst/>
          </a:prstGeom>
          <a:solidFill>
            <a:srgbClr val="F00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Rectangle 10"/>
          <p:cNvSpPr/>
          <p:nvPr/>
        </p:nvSpPr>
        <p:spPr>
          <a:xfrm flipV="1">
            <a:off x="0" y="829080"/>
            <a:ext cx="12191760" cy="12240"/>
          </a:xfrm>
          <a:prstGeom prst="rect">
            <a:avLst/>
          </a:prstGeom>
          <a:solidFill>
            <a:srgbClr val="F00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PlaceHolder 6"/>
          <p:cNvSpPr>
            <a:spLocks noGrp="1"/>
          </p:cNvSpPr>
          <p:nvPr>
            <p:ph type="body"/>
          </p:nvPr>
        </p:nvSpPr>
        <p:spPr>
          <a:xfrm rot="5400000">
            <a:off x="3431520" y="3494880"/>
            <a:ext cx="5328720" cy="12240"/>
          </a:xfrm>
          <a:prstGeom prst="rect">
            <a:avLst/>
          </a:prstGeom>
          <a:solidFill>
            <a:srgbClr val="F00020"/>
          </a:solidFill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r>
              <a:rPr lang="de-DE" sz="100" b="0" strike="noStrike" spc="-52">
                <a:latin typeface="Optimist PPT"/>
              </a:rPr>
              <a:t> </a:t>
            </a:r>
            <a:endParaRPr lang="de-DE" sz="1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body"/>
          </p:nvPr>
        </p:nvSpPr>
        <p:spPr>
          <a:xfrm>
            <a:off x="0" y="6158880"/>
            <a:ext cx="12191760" cy="12240"/>
          </a:xfrm>
          <a:prstGeom prst="rect">
            <a:avLst/>
          </a:prstGeom>
          <a:solidFill>
            <a:srgbClr val="F00020"/>
          </a:solidFill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r>
              <a:rPr lang="de-DE" sz="100" b="0" strike="noStrike" spc="-52">
                <a:latin typeface="Optimist PPT"/>
              </a:rPr>
              <a:t> </a:t>
            </a:r>
            <a:endParaRPr lang="de-DE" sz="1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58" name="PlaceHolder 8"/>
          <p:cNvSpPr>
            <a:spLocks noGrp="1"/>
          </p:cNvSpPr>
          <p:nvPr>
            <p:ph type="body"/>
          </p:nvPr>
        </p:nvSpPr>
        <p:spPr>
          <a:xfrm>
            <a:off x="6480" y="829440"/>
            <a:ext cx="12191760" cy="12240"/>
          </a:xfrm>
          <a:prstGeom prst="rect">
            <a:avLst/>
          </a:prstGeom>
          <a:solidFill>
            <a:srgbClr val="F00020"/>
          </a:solidFill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r>
              <a:rPr lang="de-DE" sz="100" b="0" strike="noStrike" spc="-52">
                <a:latin typeface="Optimist PPT"/>
              </a:rPr>
              <a:t> </a:t>
            </a:r>
            <a:endParaRPr lang="de-DE" sz="1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aphic 14"/>
          <p:cNvPicPr/>
          <p:nvPr/>
        </p:nvPicPr>
        <p:blipFill>
          <a:blip r:embed="rId14"/>
          <a:stretch/>
        </p:blipFill>
        <p:spPr>
          <a:xfrm>
            <a:off x="5500800" y="6401880"/>
            <a:ext cx="1187640" cy="235800"/>
          </a:xfrm>
          <a:prstGeom prst="rect">
            <a:avLst/>
          </a:prstGeom>
          <a:ln w="0">
            <a:noFill/>
          </a:ln>
        </p:spPr>
      </p:pic>
      <p:sp>
        <p:nvSpPr>
          <p:cNvPr id="96" name="Rectangle 15"/>
          <p:cNvSpPr/>
          <p:nvPr/>
        </p:nvSpPr>
        <p:spPr>
          <a:xfrm flipV="1">
            <a:off x="0" y="6159240"/>
            <a:ext cx="12191760" cy="12240"/>
          </a:xfrm>
          <a:prstGeom prst="rect">
            <a:avLst/>
          </a:prstGeom>
          <a:solidFill>
            <a:srgbClr val="F00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600" b="0" strike="noStrike" spc="-52">
                <a:solidFill>
                  <a:srgbClr val="F00020"/>
                </a:solidFill>
                <a:latin typeface="Optimist PPT CTS"/>
              </a:rPr>
              <a:t>Mastertitelformat bearbeiten</a:t>
            </a:r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Digital &amp; Consulting - Otto Group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5CC5664D-5AAD-4A89-933D-DD5C1E3EB318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400" b="0" strike="noStrike" spc="-52">
                <a:solidFill>
                  <a:srgbClr val="191919"/>
                </a:solidFill>
                <a:latin typeface="Optimist PPT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400" b="0" strike="noStrike" spc="-1">
                <a:solidFill>
                  <a:srgbClr val="191919"/>
                </a:solidFill>
                <a:latin typeface="Optimist PP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400" b="0" strike="noStrike" spc="-1">
                <a:solidFill>
                  <a:srgbClr val="191919"/>
                </a:solidFill>
                <a:latin typeface="Optimist PP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400" b="0" strike="noStrike" spc="-1">
                <a:solidFill>
                  <a:srgbClr val="191919"/>
                </a:solidFill>
                <a:latin typeface="Optimist PP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191919"/>
                </a:solidFill>
                <a:latin typeface="Optimist PP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191919"/>
                </a:solidFill>
                <a:latin typeface="Optimist PP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191919"/>
                </a:solidFill>
                <a:latin typeface="Optimist PP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raphic 14"/>
          <p:cNvPicPr/>
          <p:nvPr/>
        </p:nvPicPr>
        <p:blipFill>
          <a:blip r:embed="rId14"/>
          <a:stretch/>
        </p:blipFill>
        <p:spPr>
          <a:xfrm>
            <a:off x="5500800" y="6401880"/>
            <a:ext cx="1187640" cy="235800"/>
          </a:xfrm>
          <a:prstGeom prst="rect">
            <a:avLst/>
          </a:prstGeom>
          <a:ln w="0">
            <a:noFill/>
          </a:ln>
        </p:spPr>
      </p:pic>
      <p:sp>
        <p:nvSpPr>
          <p:cNvPr id="138" name="Rectangle 15"/>
          <p:cNvSpPr/>
          <p:nvPr/>
        </p:nvSpPr>
        <p:spPr>
          <a:xfrm flipV="1">
            <a:off x="0" y="6159240"/>
            <a:ext cx="12191760" cy="12240"/>
          </a:xfrm>
          <a:prstGeom prst="rect">
            <a:avLst/>
          </a:prstGeom>
          <a:solidFill>
            <a:srgbClr val="F00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Gerader Verbinder 11"/>
          <p:cNvSpPr/>
          <p:nvPr/>
        </p:nvSpPr>
        <p:spPr>
          <a:xfrm>
            <a:off x="4960800" y="1844640"/>
            <a:ext cx="4025880" cy="360"/>
          </a:xfrm>
          <a:prstGeom prst="line">
            <a:avLst/>
          </a:prstGeom>
          <a:ln w="12700">
            <a:solidFill>
              <a:srgbClr val="F00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Gerader Verbinder 12"/>
          <p:cNvSpPr/>
          <p:nvPr/>
        </p:nvSpPr>
        <p:spPr>
          <a:xfrm>
            <a:off x="4960800" y="4862160"/>
            <a:ext cx="4025880" cy="360"/>
          </a:xfrm>
          <a:prstGeom prst="line">
            <a:avLst/>
          </a:prstGeom>
          <a:ln w="12700">
            <a:solidFill>
              <a:srgbClr val="F00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1" name="Gruppieren 13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42" name="Rechteck 7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43" name="Grafik 8"/>
            <p:cNvPicPr/>
            <p:nvPr/>
          </p:nvPicPr>
          <p:blipFill>
            <a:blip r:embed="rId15"/>
            <a:stretch/>
          </p:blipFill>
          <p:spPr>
            <a:xfrm>
              <a:off x="5147640" y="1856520"/>
              <a:ext cx="1896120" cy="2993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4" name="Graphic 14"/>
            <p:cNvPicPr/>
            <p:nvPr/>
          </p:nvPicPr>
          <p:blipFill>
            <a:blip r:embed="rId14"/>
            <a:stretch/>
          </p:blipFill>
          <p:spPr>
            <a:xfrm>
              <a:off x="5500800" y="6401880"/>
              <a:ext cx="1187640" cy="235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600" b="0" strike="noStrike" spc="-52">
                <a:solidFill>
                  <a:srgbClr val="F00020"/>
                </a:solidFill>
                <a:latin typeface="Optimist PPT CTS"/>
              </a:rPr>
              <a:t>Click to edit Master title style</a:t>
            </a:r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400" b="0" strike="noStrike" spc="-52">
                <a:solidFill>
                  <a:srgbClr val="191919"/>
                </a:solidFill>
                <a:latin typeface="Optimist PPT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400" b="0" strike="noStrike" spc="-1">
                <a:solidFill>
                  <a:srgbClr val="191919"/>
                </a:solidFill>
                <a:latin typeface="Optimist PP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400" b="0" strike="noStrike" spc="-1">
                <a:solidFill>
                  <a:srgbClr val="191919"/>
                </a:solidFill>
                <a:latin typeface="Optimist PP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400" b="0" strike="noStrike" spc="-1">
                <a:solidFill>
                  <a:srgbClr val="191919"/>
                </a:solidFill>
                <a:latin typeface="Optimist PP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191919"/>
                </a:solidFill>
                <a:latin typeface="Optimist PP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191919"/>
                </a:solidFill>
                <a:latin typeface="Optimist PP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191919"/>
                </a:solidFill>
                <a:latin typeface="Optimist PP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edin.com/in/hannes-ortmeier" TargetMode="External"/><Relationship Id="rId2" Type="http://schemas.openxmlformats.org/officeDocument/2006/relationships/hyperlink" Target="mailto:hannes.ortmeier@ottogroup.com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qliteonline.com" TargetMode="External"/><Relationship Id="rId2" Type="http://schemas.openxmlformats.org/officeDocument/2006/relationships/hyperlink" Target="https://github.com/hannesortmeier/og_it_cs_2023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Bildplatzhalter 7"/>
          <p:cNvPicPr/>
          <p:nvPr/>
        </p:nvPicPr>
        <p:blipFill>
          <a:blip r:embed="rId2"/>
          <a:srcRect t="18684" b="18684"/>
          <a:stretch/>
        </p:blipFill>
        <p:spPr>
          <a:xfrm>
            <a:off x="3440520" y="-5760"/>
            <a:ext cx="8750880" cy="6164640"/>
          </a:xfrm>
          <a:prstGeom prst="rect">
            <a:avLst/>
          </a:prstGeom>
          <a:ln w="0">
            <a:noFill/>
          </a:ln>
        </p:spPr>
      </p:pic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212040" y="644760"/>
            <a:ext cx="3094920" cy="3782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600" b="0" strike="noStrike" spc="-52">
                <a:solidFill>
                  <a:srgbClr val="F00020"/>
                </a:solidFill>
                <a:latin typeface="Optimist PPT CTS"/>
              </a:rPr>
              <a:t>Bei 100 Mrd. Clicksteam-Events &amp; Backend-Daten den Überblick wahren? Mit SQL geht’s - Eine Coding-Challenge</a:t>
            </a:r>
          </a:p>
        </p:txBody>
      </p:sp>
      <p:sp>
        <p:nvSpPr>
          <p:cNvPr id="191" name="PlaceHolder 2"/>
          <p:cNvSpPr>
            <a:spLocks noGrp="1"/>
          </p:cNvSpPr>
          <p:nvPr>
            <p:ph type="subTitle"/>
          </p:nvPr>
        </p:nvSpPr>
        <p:spPr>
          <a:xfrm>
            <a:off x="212040" y="333360"/>
            <a:ext cx="3094920" cy="280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>
              <a:buNone/>
              <a:tabLst>
                <a:tab pos="0" algn="l"/>
              </a:tabLst>
            </a:pPr>
            <a:r>
              <a:rPr lang="en-US" sz="1400" b="0" strike="noStrike" spc="-60" dirty="0">
                <a:solidFill>
                  <a:srgbClr val="FF0000"/>
                </a:solidFill>
                <a:latin typeface="Optimist PPT"/>
              </a:rPr>
              <a:t>ITCS Hamburg </a:t>
            </a:r>
            <a:r>
              <a:rPr lang="en-US" sz="1400" spc="-60" dirty="0">
                <a:solidFill>
                  <a:srgbClr val="FF0000"/>
                </a:solidFill>
                <a:latin typeface="Optimist PPT"/>
              </a:rPr>
              <a:t>30</a:t>
            </a:r>
            <a:r>
              <a:rPr lang="en-US" sz="1400" b="0" strike="noStrike" spc="-60" dirty="0">
                <a:solidFill>
                  <a:srgbClr val="FF0000"/>
                </a:solidFill>
                <a:latin typeface="Optimist PPT"/>
              </a:rPr>
              <a:t>. </a:t>
            </a:r>
            <a:r>
              <a:rPr lang="en-US" sz="1400" spc="-60" dirty="0">
                <a:solidFill>
                  <a:srgbClr val="FF0000"/>
                </a:solidFill>
                <a:latin typeface="Optimist PPT"/>
              </a:rPr>
              <a:t>Juni 2023</a:t>
            </a:r>
            <a:endParaRPr lang="en-US" sz="1400" b="0" strike="noStrike" spc="-60" dirty="0">
              <a:solidFill>
                <a:srgbClr val="FF0000"/>
              </a:solidFill>
              <a:latin typeface="Optimist PPT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/>
          </p:nvPr>
        </p:nvSpPr>
        <p:spPr>
          <a:xfrm>
            <a:off x="57516" y="5179003"/>
            <a:ext cx="3357993" cy="92047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300" spc="-52" dirty="0">
                <a:solidFill>
                  <a:srgbClr val="FF0000"/>
                </a:solidFill>
                <a:latin typeface="Optimist PPT"/>
              </a:rPr>
              <a:t>Jan </a:t>
            </a:r>
            <a:r>
              <a:rPr lang="de-DE" sz="1300" spc="-52" err="1">
                <a:solidFill>
                  <a:srgbClr val="FF0000"/>
                </a:solidFill>
                <a:latin typeface="Optimist PPT"/>
              </a:rPr>
              <a:t>Hicken</a:t>
            </a:r>
            <a:r>
              <a:rPr lang="de-DE" sz="1300" spc="-52" dirty="0">
                <a:solidFill>
                  <a:srgbClr val="FF0000"/>
                </a:solidFill>
                <a:latin typeface="Optimist PPT"/>
              </a:rPr>
              <a:t> – Senior Data </a:t>
            </a:r>
            <a:r>
              <a:rPr lang="de-DE" sz="1300" spc="-52" err="1">
                <a:solidFill>
                  <a:srgbClr val="FF0000"/>
                </a:solidFill>
                <a:latin typeface="Optimist PPT"/>
              </a:rPr>
              <a:t>Architect</a:t>
            </a:r>
            <a:endParaRPr lang="en-US" sz="1300" err="1">
              <a:solidFill>
                <a:srgbClr val="000000"/>
              </a:solidFill>
              <a:latin typeface="Arial"/>
            </a:endParaRPr>
          </a:p>
          <a:p>
            <a:pPr marL="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300" spc="-52" dirty="0">
                <a:solidFill>
                  <a:srgbClr val="FF0000"/>
                </a:solidFill>
                <a:latin typeface="Optimist PPT"/>
              </a:rPr>
              <a:t>Hannes </a:t>
            </a:r>
            <a:r>
              <a:rPr lang="de-DE" sz="1300" b="0" strike="noStrike" spc="-52" dirty="0" err="1">
                <a:solidFill>
                  <a:srgbClr val="FF0000"/>
                </a:solidFill>
                <a:latin typeface="Optimist PPT"/>
              </a:rPr>
              <a:t>Ortmeier</a:t>
            </a:r>
            <a:r>
              <a:rPr lang="de-DE" sz="1300" b="0" strike="noStrike" spc="-52" dirty="0">
                <a:solidFill>
                  <a:srgbClr val="FF0000"/>
                </a:solidFill>
                <a:latin typeface="Optimist PPT"/>
              </a:rPr>
              <a:t> – Data Engineer</a:t>
            </a:r>
            <a:r>
              <a:rPr lang="de-DE" sz="1300" spc="-52" dirty="0">
                <a:solidFill>
                  <a:srgbClr val="FF0000"/>
                </a:solidFill>
                <a:latin typeface="Optimist PPT"/>
              </a:rPr>
              <a:t> </a:t>
            </a:r>
            <a:endParaRPr lang="en-US" sz="1300">
              <a:solidFill>
                <a:srgbClr val="000000"/>
              </a:solidFill>
              <a:latin typeface="Arial"/>
            </a:endParaRPr>
          </a:p>
          <a:p>
            <a:pPr marL="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300" b="0" strike="noStrike" spc="-52" dirty="0">
                <a:solidFill>
                  <a:srgbClr val="FF0000"/>
                </a:solidFill>
                <a:latin typeface="Optimist PPT"/>
              </a:rPr>
              <a:t>Otto Group </a:t>
            </a:r>
            <a:r>
              <a:rPr lang="de-DE" sz="1300" b="0" strike="noStrike" spc="-52" dirty="0" err="1">
                <a:solidFill>
                  <a:srgbClr val="FF0000"/>
                </a:solidFill>
                <a:latin typeface="Optimist PPT"/>
              </a:rPr>
              <a:t>data.works</a:t>
            </a:r>
            <a:r>
              <a:rPr lang="de-DE" sz="1300" b="0" strike="noStrike" spc="-52" dirty="0">
                <a:solidFill>
                  <a:srgbClr val="FF0000"/>
                </a:solidFill>
                <a:latin typeface="Optimist PPT"/>
              </a:rPr>
              <a:t> GmbH</a:t>
            </a:r>
            <a:endParaRPr lang="en-US" sz="1300" b="0" strike="noStrike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77665AB5-8D40-F65E-897D-9A6EFD7A69DC}"/>
              </a:ext>
            </a:extLst>
          </p:cNvPr>
          <p:cNvSpPr txBox="1">
            <a:spLocks/>
          </p:cNvSpPr>
          <p:nvPr/>
        </p:nvSpPr>
        <p:spPr>
          <a:xfrm>
            <a:off x="4859876" y="2660232"/>
            <a:ext cx="5909580" cy="770621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spc="-52">
                <a:solidFill>
                  <a:schemeClr val="bg1"/>
                </a:solidFill>
                <a:latin typeface="Optimist PPT CTS"/>
              </a:rPr>
              <a:t>Otto Group </a:t>
            </a:r>
            <a:r>
              <a:rPr lang="de-DE" sz="4000" spc="-52" err="1">
                <a:solidFill>
                  <a:schemeClr val="bg1"/>
                </a:solidFill>
                <a:latin typeface="Optimist PPT CTS"/>
              </a:rPr>
              <a:t>data.works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US" sz="2600" spc="-52">
                <a:solidFill>
                  <a:srgbClr val="F00020"/>
                </a:solidFill>
                <a:latin typeface="Optimist PPT CTS"/>
              </a:rPr>
              <a:t>Wrap up</a:t>
            </a:r>
            <a:endParaRPr lang="en-US"/>
          </a:p>
        </p:txBody>
      </p:sp>
      <p:sp>
        <p:nvSpPr>
          <p:cNvPr id="197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 Otto Group data.works GmbH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98F2994-F781-4AAE-BFBF-8733EB42635A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10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4B53B801-5227-1386-FAAB-5F60309C2707}"/>
              </a:ext>
            </a:extLst>
          </p:cNvPr>
          <p:cNvSpPr txBox="1">
            <a:spLocks/>
          </p:cNvSpPr>
          <p:nvPr/>
        </p:nvSpPr>
        <p:spPr>
          <a:xfrm>
            <a:off x="423504" y="1427922"/>
            <a:ext cx="11196182" cy="459493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If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 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working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with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Big Data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interests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you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,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please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have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a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look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at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our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job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postings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at otto.de/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jobs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For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further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questions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or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feedback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please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feel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free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to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contact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me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at 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  <a:hlinkClick r:id="rId2"/>
              </a:rPr>
              <a:t>hannes.ortmeier@ottogroup.com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 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or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  <a:hlinkClick r:id="rId3"/>
              </a:rPr>
              <a:t>https://linkedin.com/in/hannes-ortmeier</a:t>
            </a:r>
            <a:endParaRPr lang="de-DE" sz="2000" spc="-52" dirty="0">
              <a:solidFill>
                <a:srgbClr val="F00020"/>
              </a:solidFill>
              <a:latin typeface="Optimist PPT CTS"/>
              <a:cs typeface="Arial"/>
            </a:endParaRPr>
          </a:p>
        </p:txBody>
      </p:sp>
      <p:pic>
        <p:nvPicPr>
          <p:cNvPr id="2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AF3BDCCB-7406-06E7-8574-272E29FA3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001" y="3405235"/>
            <a:ext cx="4510725" cy="25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13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600" b="0" strike="noStrike" spc="-52">
                <a:solidFill>
                  <a:srgbClr val="F00020"/>
                </a:solidFill>
                <a:latin typeface="Optimist PPT CTS"/>
              </a:rPr>
              <a:t>Thank you!</a:t>
            </a:r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US" sz="2600" spc="-52">
                <a:solidFill>
                  <a:srgbClr val="F00020"/>
                </a:solidFill>
                <a:latin typeface="Optimist PPT CTS"/>
              </a:rPr>
              <a:t>Agenda</a:t>
            </a:r>
            <a:endParaRPr lang="en-US"/>
          </a:p>
        </p:txBody>
      </p:sp>
      <p:sp>
        <p:nvSpPr>
          <p:cNvPr id="197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 Otto Group data.works GmbH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98F2994-F781-4AAE-BFBF-8733EB42635A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3320676F-9835-DFFA-60B5-8570C112367C}"/>
              </a:ext>
            </a:extLst>
          </p:cNvPr>
          <p:cNvSpPr txBox="1">
            <a:spLocks/>
          </p:cNvSpPr>
          <p:nvPr/>
        </p:nvSpPr>
        <p:spPr>
          <a:xfrm>
            <a:off x="674885" y="1082272"/>
            <a:ext cx="7362616" cy="378580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Introduction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of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data.works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, Jan and Hannes (15 min)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Introduction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 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to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the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coding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challenges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(10 min)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Coding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challenges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(45 min)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Discussion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of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your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solutions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(15 min)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Wrap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up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(5 min)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de-DE" sz="2000" spc="-52">
              <a:solidFill>
                <a:srgbClr val="F00020"/>
              </a:solidFill>
              <a:latin typeface="Optimist PPT CTS"/>
            </a:endParaRPr>
          </a:p>
          <a:p>
            <a:pPr>
              <a:lnSpc>
                <a:spcPct val="150000"/>
              </a:lnSpc>
            </a:pPr>
            <a:endParaRPr lang="de-DE" sz="2000" spc="-52">
              <a:solidFill>
                <a:srgbClr val="F00020"/>
              </a:solidFill>
              <a:latin typeface="Optimist PPT CTS"/>
            </a:endParaRPr>
          </a:p>
        </p:txBody>
      </p:sp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B36C73B-84DA-5249-CB9D-BCC8C11AE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602" y="1018095"/>
            <a:ext cx="3016671" cy="455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47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600" b="0" strike="noStrike" spc="-52">
                <a:solidFill>
                  <a:srgbClr val="F00020"/>
                </a:solidFill>
                <a:latin typeface="Optimist PPT CTS"/>
              </a:rPr>
              <a:t>Otto Group data.works GmbH at a Glance</a:t>
            </a:r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 Otto Group data.works GmbH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98F2994-F781-4AAE-BFBF-8733EB42635A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3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199" name="Grafik 6"/>
          <p:cNvPicPr/>
          <p:nvPr/>
        </p:nvPicPr>
        <p:blipFill>
          <a:blip r:embed="rId2"/>
          <a:stretch/>
        </p:blipFill>
        <p:spPr>
          <a:xfrm>
            <a:off x="4445706" y="2320040"/>
            <a:ext cx="889920" cy="889920"/>
          </a:xfrm>
          <a:prstGeom prst="rect">
            <a:avLst/>
          </a:prstGeom>
          <a:ln w="0">
            <a:noFill/>
          </a:ln>
        </p:spPr>
      </p:pic>
      <p:grpSp>
        <p:nvGrpSpPr>
          <p:cNvPr id="200" name="Gruppieren 7"/>
          <p:cNvGrpSpPr/>
          <p:nvPr/>
        </p:nvGrpSpPr>
        <p:grpSpPr>
          <a:xfrm>
            <a:off x="4090026" y="3331280"/>
            <a:ext cx="1601640" cy="1346415"/>
            <a:chOff x="3656160" y="3429720"/>
            <a:chExt cx="1601640" cy="1346415"/>
          </a:xfrm>
        </p:grpSpPr>
        <p:sp>
          <p:nvSpPr>
            <p:cNvPr id="201" name="Textfeld 8"/>
            <p:cNvSpPr/>
            <p:nvPr/>
          </p:nvSpPr>
          <p:spPr>
            <a:xfrm>
              <a:off x="3656160" y="4298415"/>
              <a:ext cx="1601640" cy="477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358920" algn="ctr"/>
                  <a:tab pos="447840" algn="l"/>
                  <a:tab pos="1257480" algn="l"/>
                </a:tabLst>
              </a:pPr>
              <a:r>
                <a:rPr lang="en-US" sz="1200" b="1" strike="noStrike" spc="-1">
                  <a:solidFill>
                    <a:srgbClr val="F00020"/>
                  </a:solidFill>
                  <a:latin typeface="Optimist PPT"/>
                  <a:ea typeface="Open Sans Light"/>
                </a:rPr>
                <a:t>Group companies</a:t>
              </a:r>
              <a:r>
                <a:rPr lang="en-US" sz="1200" b="0" strike="noStrike" spc="-1">
                  <a:solidFill>
                    <a:srgbClr val="F00020"/>
                  </a:solidFill>
                  <a:latin typeface="Optimist PPT"/>
                  <a:ea typeface="Open Sans Light"/>
                </a:rPr>
                <a:t> are our customers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202" name="Rechteck 9"/>
            <p:cNvSpPr/>
            <p:nvPr/>
          </p:nvSpPr>
          <p:spPr>
            <a:xfrm>
              <a:off x="3656160" y="3429720"/>
              <a:ext cx="1601640" cy="93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19191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Textfeld 10"/>
            <p:cNvSpPr/>
            <p:nvPr/>
          </p:nvSpPr>
          <p:spPr>
            <a:xfrm>
              <a:off x="3656160" y="3538800"/>
              <a:ext cx="1601640" cy="477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358920" algn="ctr"/>
                  <a:tab pos="447840" algn="l"/>
                  <a:tab pos="1257480" algn="l"/>
                </a:tabLst>
              </a:pPr>
              <a:r>
                <a:rPr lang="en-US" sz="3200" b="1" strike="noStrike" spc="-1">
                  <a:solidFill>
                    <a:srgbClr val="191919"/>
                  </a:solidFill>
                  <a:latin typeface="Optimist PPT"/>
                  <a:ea typeface="Open Sans Light"/>
                </a:rPr>
                <a:t>~20</a:t>
              </a:r>
              <a:endParaRPr lang="en-US" sz="3200" b="0" strike="noStrike" spc="-1">
                <a:latin typeface="Arial"/>
              </a:endParaRPr>
            </a:p>
          </p:txBody>
        </p:sp>
      </p:grpSp>
      <p:grpSp>
        <p:nvGrpSpPr>
          <p:cNvPr id="204" name="Gruppieren 11"/>
          <p:cNvGrpSpPr/>
          <p:nvPr/>
        </p:nvGrpSpPr>
        <p:grpSpPr>
          <a:xfrm>
            <a:off x="1366514" y="3334926"/>
            <a:ext cx="1601640" cy="1288080"/>
            <a:chOff x="1370160" y="3429720"/>
            <a:chExt cx="1601640" cy="1288080"/>
          </a:xfrm>
        </p:grpSpPr>
        <p:sp>
          <p:nvSpPr>
            <p:cNvPr id="205" name="Textfeld 12"/>
            <p:cNvSpPr/>
            <p:nvPr/>
          </p:nvSpPr>
          <p:spPr>
            <a:xfrm>
              <a:off x="1370160" y="4240080"/>
              <a:ext cx="1601640" cy="477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358920" algn="ctr"/>
                  <a:tab pos="447840" algn="l"/>
                  <a:tab pos="1257480" algn="l"/>
                </a:tabLst>
              </a:pPr>
              <a:r>
                <a:rPr lang="en-US" sz="1200" b="1" strike="noStrike" spc="-1">
                  <a:solidFill>
                    <a:srgbClr val="F00020"/>
                  </a:solidFill>
                  <a:latin typeface="Optimist PPT"/>
                  <a:ea typeface="Open Sans Light"/>
                </a:rPr>
                <a:t>Colleagues</a:t>
              </a:r>
              <a:r>
                <a:rPr lang="en-US" sz="1200" b="0" strike="noStrike" spc="-1">
                  <a:solidFill>
                    <a:srgbClr val="F00020"/>
                  </a:solidFill>
                  <a:latin typeface="Optimist PPT"/>
                  <a:ea typeface="Open Sans Light"/>
                </a:rPr>
                <a:t> with different backgrounds and expertise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206" name="Rechteck 13"/>
            <p:cNvSpPr/>
            <p:nvPr/>
          </p:nvSpPr>
          <p:spPr>
            <a:xfrm>
              <a:off x="1370160" y="3429720"/>
              <a:ext cx="1601640" cy="93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19191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Textfeld 14"/>
            <p:cNvSpPr/>
            <p:nvPr/>
          </p:nvSpPr>
          <p:spPr>
            <a:xfrm>
              <a:off x="1370160" y="3538800"/>
              <a:ext cx="1601640" cy="477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358920" algn="ctr"/>
                  <a:tab pos="447840" algn="l"/>
                  <a:tab pos="1257480" algn="l"/>
                </a:tabLst>
              </a:pPr>
              <a:r>
                <a:rPr lang="en-US" sz="3200" b="1" strike="noStrike" spc="-1">
                  <a:solidFill>
                    <a:srgbClr val="191919"/>
                  </a:solidFill>
                  <a:latin typeface="Optimist PPT"/>
                  <a:ea typeface="Open Sans Light"/>
                </a:rPr>
                <a:t>&gt;40</a:t>
              </a:r>
              <a:endParaRPr lang="en-US" sz="3200" b="0" strike="noStrike" spc="-1">
                <a:latin typeface="Arial"/>
              </a:endParaRPr>
            </a:p>
          </p:txBody>
        </p:sp>
      </p:grpSp>
      <p:pic>
        <p:nvPicPr>
          <p:cNvPr id="208" name="Grafik 15"/>
          <p:cNvPicPr/>
          <p:nvPr/>
        </p:nvPicPr>
        <p:blipFill>
          <a:blip r:embed="rId3"/>
          <a:stretch/>
        </p:blipFill>
        <p:spPr>
          <a:xfrm>
            <a:off x="1722194" y="2323686"/>
            <a:ext cx="889920" cy="889920"/>
          </a:xfrm>
          <a:prstGeom prst="rect">
            <a:avLst/>
          </a:prstGeom>
          <a:ln w="0">
            <a:noFill/>
          </a:ln>
        </p:spPr>
      </p:pic>
      <p:pic>
        <p:nvPicPr>
          <p:cNvPr id="209" name="Grafik 21"/>
          <p:cNvPicPr/>
          <p:nvPr/>
        </p:nvPicPr>
        <p:blipFill>
          <a:blip r:embed="rId4"/>
          <a:stretch/>
        </p:blipFill>
        <p:spPr>
          <a:xfrm>
            <a:off x="7041031" y="2208478"/>
            <a:ext cx="1009080" cy="1009080"/>
          </a:xfrm>
          <a:prstGeom prst="rect">
            <a:avLst/>
          </a:prstGeom>
          <a:ln w="0">
            <a:noFill/>
          </a:ln>
        </p:spPr>
      </p:pic>
      <p:grpSp>
        <p:nvGrpSpPr>
          <p:cNvPr id="210" name="Gruppieren 22"/>
          <p:cNvGrpSpPr/>
          <p:nvPr/>
        </p:nvGrpSpPr>
        <p:grpSpPr>
          <a:xfrm>
            <a:off x="6744751" y="3323398"/>
            <a:ext cx="1601640" cy="1313602"/>
            <a:chOff x="6504120" y="3447360"/>
            <a:chExt cx="1601640" cy="1313602"/>
          </a:xfrm>
        </p:grpSpPr>
        <p:sp>
          <p:nvSpPr>
            <p:cNvPr id="211" name="Textfeld 23"/>
            <p:cNvSpPr/>
            <p:nvPr/>
          </p:nvSpPr>
          <p:spPr>
            <a:xfrm>
              <a:off x="6709994" y="4283242"/>
              <a:ext cx="1256040" cy="477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358920" algn="ctr"/>
                  <a:tab pos="447840" algn="l"/>
                  <a:tab pos="1257480" algn="l"/>
                </a:tabLst>
              </a:pPr>
              <a:r>
                <a:rPr lang="en-US" sz="1200" b="1" strike="noStrike" spc="-1" dirty="0">
                  <a:solidFill>
                    <a:srgbClr val="F00020"/>
                  </a:solidFill>
                  <a:latin typeface="Optimist PPT"/>
                  <a:ea typeface="Open Sans Light"/>
                </a:rPr>
                <a:t>Terrabytes</a:t>
              </a:r>
              <a:r>
                <a:rPr lang="en-US" sz="1200" b="0" strike="noStrike" spc="-1" dirty="0">
                  <a:solidFill>
                    <a:srgbClr val="F00020"/>
                  </a:solidFill>
                  <a:latin typeface="Optimist PPT"/>
                  <a:ea typeface="Open Sans Light"/>
                </a:rPr>
                <a:t> of data stored in our datapool</a:t>
              </a:r>
              <a:endParaRPr lang="en-US" sz="1200" b="0" strike="noStrike" spc="-1" dirty="0">
                <a:latin typeface="Arial"/>
              </a:endParaRPr>
            </a:p>
          </p:txBody>
        </p:sp>
        <p:sp>
          <p:nvSpPr>
            <p:cNvPr id="212" name="Rechteck 24"/>
            <p:cNvSpPr/>
            <p:nvPr/>
          </p:nvSpPr>
          <p:spPr>
            <a:xfrm>
              <a:off x="6504120" y="3447360"/>
              <a:ext cx="1601640" cy="93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19191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Textfeld 25"/>
            <p:cNvSpPr/>
            <p:nvPr/>
          </p:nvSpPr>
          <p:spPr>
            <a:xfrm>
              <a:off x="6504120" y="3556440"/>
              <a:ext cx="1601640" cy="477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358920" algn="ctr"/>
                  <a:tab pos="447840" algn="l"/>
                  <a:tab pos="1257480" algn="l"/>
                </a:tabLst>
              </a:pPr>
              <a:r>
                <a:rPr lang="en-US" sz="3200" b="1" strike="noStrike" spc="-1">
                  <a:solidFill>
                    <a:srgbClr val="191919"/>
                  </a:solidFill>
                  <a:latin typeface="Optimist PPT"/>
                  <a:ea typeface="Open Sans Light"/>
                </a:rPr>
                <a:t>&gt;300</a:t>
              </a:r>
              <a:endParaRPr lang="en-US" sz="3200" b="0" strike="noStrike" spc="-1">
                <a:latin typeface="Arial"/>
              </a:endParaRPr>
            </a:p>
          </p:txBody>
        </p:sp>
      </p:grpSp>
      <p:pic>
        <p:nvPicPr>
          <p:cNvPr id="214" name="Grafik 26"/>
          <p:cNvPicPr/>
          <p:nvPr/>
        </p:nvPicPr>
        <p:blipFill>
          <a:blip r:embed="rId5"/>
          <a:stretch/>
        </p:blipFill>
        <p:spPr>
          <a:xfrm>
            <a:off x="9727770" y="2320040"/>
            <a:ext cx="889920" cy="889920"/>
          </a:xfrm>
          <a:prstGeom prst="rect">
            <a:avLst/>
          </a:prstGeom>
          <a:ln w="0">
            <a:noFill/>
          </a:ln>
        </p:spPr>
      </p:pic>
      <p:grpSp>
        <p:nvGrpSpPr>
          <p:cNvPr id="215" name="Gruppieren 27"/>
          <p:cNvGrpSpPr/>
          <p:nvPr/>
        </p:nvGrpSpPr>
        <p:grpSpPr>
          <a:xfrm>
            <a:off x="9410970" y="3323989"/>
            <a:ext cx="1645391" cy="1277144"/>
            <a:chOff x="9822960" y="3429720"/>
            <a:chExt cx="1601640" cy="1277144"/>
          </a:xfrm>
        </p:grpSpPr>
        <p:sp>
          <p:nvSpPr>
            <p:cNvPr id="216" name="Textfeld 28"/>
            <p:cNvSpPr/>
            <p:nvPr/>
          </p:nvSpPr>
          <p:spPr>
            <a:xfrm>
              <a:off x="10032480" y="4240080"/>
              <a:ext cx="1259687" cy="466784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358920" algn="ctr"/>
                  <a:tab pos="447840" algn="l"/>
                  <a:tab pos="1257480" algn="l"/>
                </a:tabLst>
              </a:pPr>
              <a:r>
                <a:rPr lang="en-US" sz="1200" b="0" strike="noStrike" spc="-1">
                  <a:solidFill>
                    <a:srgbClr val="F00020"/>
                  </a:solidFill>
                  <a:latin typeface="Optimist PPT"/>
                  <a:ea typeface="Open Sans Light"/>
                </a:rPr>
                <a:t>Digital </a:t>
              </a:r>
              <a:r>
                <a:rPr lang="en-US" sz="1200" b="1" strike="noStrike" spc="-1">
                  <a:solidFill>
                    <a:srgbClr val="F00020"/>
                  </a:solidFill>
                  <a:latin typeface="Optimist PPT"/>
                  <a:ea typeface="Open Sans Light"/>
                </a:rPr>
                <a:t>products</a:t>
              </a:r>
              <a:r>
                <a:rPr lang="en-US" sz="1200" b="0" strike="noStrike" spc="-1">
                  <a:solidFill>
                    <a:srgbClr val="F00020"/>
                  </a:solidFill>
                  <a:latin typeface="Optimist PPT"/>
                  <a:ea typeface="Open Sans Light"/>
                </a:rPr>
                <a:t> and currently running </a:t>
              </a:r>
              <a:r>
                <a:rPr lang="en-US" sz="1200" b="1" strike="noStrike" spc="-1">
                  <a:solidFill>
                    <a:srgbClr val="F00020"/>
                  </a:solidFill>
                  <a:latin typeface="Optimist PPT"/>
                  <a:ea typeface="Open Sans Light"/>
                </a:rPr>
                <a:t>apps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217" name="Rechteck 29"/>
            <p:cNvSpPr/>
            <p:nvPr/>
          </p:nvSpPr>
          <p:spPr>
            <a:xfrm>
              <a:off x="9822960" y="3429720"/>
              <a:ext cx="1601640" cy="93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19191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Textfeld 30"/>
            <p:cNvSpPr/>
            <p:nvPr/>
          </p:nvSpPr>
          <p:spPr>
            <a:xfrm>
              <a:off x="9822960" y="3538800"/>
              <a:ext cx="1601640" cy="477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358920" algn="ctr"/>
                  <a:tab pos="447840" algn="l"/>
                  <a:tab pos="1257480" algn="l"/>
                </a:tabLst>
              </a:pPr>
              <a:r>
                <a:rPr lang="en-US" sz="3200" b="1" strike="noStrike" spc="-1">
                  <a:solidFill>
                    <a:srgbClr val="191919"/>
                  </a:solidFill>
                  <a:latin typeface="Optimist PPT"/>
                  <a:ea typeface="Open Sans Light"/>
                </a:rPr>
                <a:t>&gt;25</a:t>
              </a:r>
              <a:endParaRPr lang="en-US" sz="32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US" sz="2600" spc="-52">
                <a:solidFill>
                  <a:srgbClr val="F00020"/>
                </a:solidFill>
                <a:latin typeface="Optimist PPT CTS"/>
              </a:rPr>
              <a:t>Coding-Challenge Workshop</a:t>
            </a:r>
            <a:endParaRPr lang="en-US"/>
          </a:p>
        </p:txBody>
      </p:sp>
      <p:sp>
        <p:nvSpPr>
          <p:cNvPr id="197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 Otto Group data.works GmbH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98F2994-F781-4AAE-BFBF-8733EB42635A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4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149602F5-D03D-2721-5312-377AD43A5A5E}"/>
              </a:ext>
            </a:extLst>
          </p:cNvPr>
          <p:cNvSpPr txBox="1">
            <a:spLocks/>
          </p:cNvSpPr>
          <p:nvPr/>
        </p:nvSpPr>
        <p:spPr>
          <a:xfrm>
            <a:off x="423504" y="1427922"/>
            <a:ext cx="7747543" cy="459493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Code SQL </a:t>
            </a:r>
            <a:r>
              <a:rPr lang="en-GB" sz="2000" spc="-52" dirty="0">
                <a:solidFill>
                  <a:srgbClr val="F00020"/>
                </a:solidFill>
                <a:latin typeface="Optimist PPT CTS"/>
              </a:rPr>
              <a:t>statements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to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handle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product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and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user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data</a:t>
            </a:r>
            <a:endParaRPr lang="de-DE" sz="2000" spc="-52" dirty="0">
              <a:solidFill>
                <a:srgbClr val="F00020"/>
              </a:solidFill>
              <a:latin typeface="Optimist PPT CTS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Three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real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life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challenges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to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choose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from</a:t>
            </a:r>
            <a:endParaRPr lang="de-DE" sz="2000" spc="-52" dirty="0">
              <a:solidFill>
                <a:srgbClr val="F00020"/>
              </a:solidFill>
              <a:latin typeface="Optimist PPT CTS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Ordered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by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difficulty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from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easy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to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hard</a:t>
            </a:r>
            <a:endParaRPr lang="de-DE" sz="2000" spc="-52" dirty="0">
              <a:solidFill>
                <a:srgbClr val="F00020"/>
              </a:solidFill>
              <a:latin typeface="Optimist PPT CTS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Let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us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execute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your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solution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against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the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biggest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e-commerce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data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pool in DACH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region</a:t>
            </a:r>
            <a:endParaRPr lang="de-DE" sz="2000" spc="-52" dirty="0">
              <a:solidFill>
                <a:srgbClr val="F00020"/>
              </a:solidFill>
              <a:latin typeface="Optimist PPT CTS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Bonus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questions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Arial"/>
              <a:buChar char="•"/>
            </a:pPr>
            <a:r>
              <a:rPr lang="de-DE" sz="1600" spc="-52" dirty="0" err="1">
                <a:solidFill>
                  <a:srgbClr val="F00020"/>
                </a:solidFill>
                <a:latin typeface="Optimist PPT CTS"/>
                <a:cs typeface="Arial"/>
              </a:rPr>
              <a:t>How</a:t>
            </a:r>
            <a:r>
              <a:rPr lang="de-DE" sz="16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dirty="0" err="1">
                <a:solidFill>
                  <a:srgbClr val="F00020"/>
                </a:solidFill>
                <a:latin typeface="Optimist PPT CTS"/>
                <a:cs typeface="Arial"/>
              </a:rPr>
              <a:t>much</a:t>
            </a:r>
            <a:r>
              <a:rPr lang="de-DE" sz="1600" spc="-52" dirty="0">
                <a:solidFill>
                  <a:srgbClr val="F00020"/>
                </a:solidFill>
                <a:latin typeface="Optimist PPT CTS"/>
                <a:cs typeface="Arial"/>
              </a:rPr>
              <a:t> GB </a:t>
            </a:r>
            <a:r>
              <a:rPr lang="de-DE" sz="1600" spc="-52" dirty="0" err="1">
                <a:solidFill>
                  <a:srgbClr val="F00020"/>
                </a:solidFill>
                <a:latin typeface="Optimist PPT CTS"/>
                <a:cs typeface="Arial"/>
              </a:rPr>
              <a:t>of</a:t>
            </a:r>
            <a:r>
              <a:rPr lang="de-DE" sz="16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dirty="0" err="1">
                <a:solidFill>
                  <a:srgbClr val="F00020"/>
                </a:solidFill>
                <a:latin typeface="Optimist PPT CTS"/>
                <a:cs typeface="Arial"/>
              </a:rPr>
              <a:t>data</a:t>
            </a:r>
            <a:r>
              <a:rPr lang="de-DE" sz="16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dirty="0" err="1">
                <a:solidFill>
                  <a:srgbClr val="F00020"/>
                </a:solidFill>
                <a:latin typeface="Optimist PPT CTS"/>
                <a:cs typeface="Arial"/>
              </a:rPr>
              <a:t>does</a:t>
            </a:r>
            <a:r>
              <a:rPr lang="de-DE" sz="16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dirty="0" err="1">
                <a:solidFill>
                  <a:srgbClr val="F00020"/>
                </a:solidFill>
                <a:latin typeface="Optimist PPT CTS"/>
                <a:cs typeface="Arial"/>
              </a:rPr>
              <a:t>your</a:t>
            </a:r>
            <a:r>
              <a:rPr lang="de-DE" sz="16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dirty="0" err="1">
                <a:solidFill>
                  <a:srgbClr val="F00020"/>
                </a:solidFill>
                <a:latin typeface="Optimist PPT CTS"/>
                <a:cs typeface="Arial"/>
              </a:rPr>
              <a:t>query</a:t>
            </a:r>
            <a:r>
              <a:rPr lang="de-DE" sz="16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dirty="0" err="1">
                <a:solidFill>
                  <a:srgbClr val="F00020"/>
                </a:solidFill>
                <a:latin typeface="Optimist PPT CTS"/>
                <a:cs typeface="Arial"/>
              </a:rPr>
              <a:t>move</a:t>
            </a:r>
            <a:r>
              <a:rPr lang="de-DE" sz="1600" spc="-52" dirty="0">
                <a:solidFill>
                  <a:srgbClr val="F00020"/>
                </a:solidFill>
                <a:latin typeface="Optimist PPT CTS"/>
                <a:cs typeface="Arial"/>
              </a:rPr>
              <a:t>?</a:t>
            </a:r>
          </a:p>
          <a:p>
            <a:pPr marL="914400" lvl="1" indent="-457200">
              <a:lnSpc>
                <a:spcPct val="150000"/>
              </a:lnSpc>
              <a:buFont typeface="Arial"/>
              <a:buChar char="•"/>
            </a:pPr>
            <a:r>
              <a:rPr lang="de-DE" sz="1600" spc="-52" dirty="0" err="1">
                <a:solidFill>
                  <a:srgbClr val="F00020"/>
                </a:solidFill>
                <a:latin typeface="Optimist PPT CTS"/>
                <a:cs typeface="Arial"/>
              </a:rPr>
              <a:t>How</a:t>
            </a:r>
            <a:r>
              <a:rPr lang="de-DE" sz="1600" spc="-52" dirty="0">
                <a:solidFill>
                  <a:srgbClr val="F00020"/>
                </a:solidFill>
                <a:latin typeface="Optimist PPT CTS"/>
                <a:cs typeface="Arial"/>
              </a:rPr>
              <a:t> expensive will </a:t>
            </a:r>
            <a:r>
              <a:rPr lang="de-DE" sz="1600" spc="-52" dirty="0" err="1">
                <a:solidFill>
                  <a:srgbClr val="F00020"/>
                </a:solidFill>
                <a:latin typeface="Optimist PPT CTS"/>
                <a:cs typeface="Arial"/>
              </a:rPr>
              <a:t>your</a:t>
            </a:r>
            <a:r>
              <a:rPr lang="de-DE" sz="16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dirty="0" err="1">
                <a:solidFill>
                  <a:srgbClr val="F00020"/>
                </a:solidFill>
                <a:latin typeface="Optimist PPT CTS"/>
                <a:cs typeface="Arial"/>
              </a:rPr>
              <a:t>query</a:t>
            </a:r>
            <a:r>
              <a:rPr lang="de-DE" sz="16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dirty="0" err="1">
                <a:solidFill>
                  <a:srgbClr val="F00020"/>
                </a:solidFill>
                <a:latin typeface="Optimist PPT CTS"/>
                <a:cs typeface="Arial"/>
              </a:rPr>
              <a:t>be</a:t>
            </a:r>
            <a:r>
              <a:rPr lang="de-DE" sz="1600" spc="-52" dirty="0">
                <a:solidFill>
                  <a:srgbClr val="F00020"/>
                </a:solidFill>
                <a:latin typeface="Optimist PPT CTS"/>
                <a:cs typeface="Arial"/>
              </a:rPr>
              <a:t>?</a:t>
            </a:r>
          </a:p>
          <a:p>
            <a:pPr marL="914400" lvl="1" indent="-457200">
              <a:lnSpc>
                <a:spcPct val="150000"/>
              </a:lnSpc>
              <a:buFont typeface="Arial"/>
              <a:buChar char="•"/>
            </a:pPr>
            <a:r>
              <a:rPr lang="de-DE" sz="1600" spc="-52" dirty="0" err="1">
                <a:solidFill>
                  <a:srgbClr val="F00020"/>
                </a:solidFill>
                <a:latin typeface="Optimist PPT CTS"/>
                <a:cs typeface="Arial"/>
              </a:rPr>
              <a:t>How</a:t>
            </a:r>
            <a:r>
              <a:rPr lang="de-DE" sz="16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dirty="0" err="1">
                <a:solidFill>
                  <a:srgbClr val="F00020"/>
                </a:solidFill>
                <a:latin typeface="Optimist PPT CTS"/>
                <a:cs typeface="Arial"/>
              </a:rPr>
              <a:t>long</a:t>
            </a:r>
            <a:r>
              <a:rPr lang="de-DE" sz="1600" spc="-52" dirty="0">
                <a:solidFill>
                  <a:srgbClr val="F00020"/>
                </a:solidFill>
                <a:latin typeface="Optimist PPT CTS"/>
                <a:cs typeface="Arial"/>
              </a:rPr>
              <a:t> will </a:t>
            </a:r>
            <a:r>
              <a:rPr lang="de-DE" sz="1600" spc="-52" dirty="0" err="1">
                <a:solidFill>
                  <a:srgbClr val="F00020"/>
                </a:solidFill>
                <a:latin typeface="Optimist PPT CTS"/>
                <a:cs typeface="Arial"/>
              </a:rPr>
              <a:t>the</a:t>
            </a:r>
            <a:r>
              <a:rPr lang="de-DE" sz="16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dirty="0" err="1">
                <a:solidFill>
                  <a:srgbClr val="F00020"/>
                </a:solidFill>
                <a:latin typeface="Optimist PPT CTS"/>
                <a:cs typeface="Arial"/>
              </a:rPr>
              <a:t>execution</a:t>
            </a:r>
            <a:r>
              <a:rPr lang="de-DE" sz="16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dirty="0" err="1">
                <a:solidFill>
                  <a:srgbClr val="F00020"/>
                </a:solidFill>
                <a:latin typeface="Optimist PPT CTS"/>
                <a:cs typeface="Arial"/>
              </a:rPr>
              <a:t>of</a:t>
            </a:r>
            <a:r>
              <a:rPr lang="de-DE" sz="16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dirty="0" err="1">
                <a:solidFill>
                  <a:srgbClr val="F00020"/>
                </a:solidFill>
                <a:latin typeface="Optimist PPT CTS"/>
                <a:cs typeface="Arial"/>
              </a:rPr>
              <a:t>your</a:t>
            </a:r>
            <a:r>
              <a:rPr lang="de-DE" sz="16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dirty="0" err="1">
                <a:solidFill>
                  <a:srgbClr val="F00020"/>
                </a:solidFill>
                <a:latin typeface="Optimist PPT CTS"/>
                <a:cs typeface="Arial"/>
              </a:rPr>
              <a:t>query</a:t>
            </a:r>
            <a:r>
              <a:rPr lang="de-DE" sz="16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dirty="0" err="1">
                <a:solidFill>
                  <a:srgbClr val="F00020"/>
                </a:solidFill>
                <a:latin typeface="Optimist PPT CTS"/>
                <a:cs typeface="Arial"/>
              </a:rPr>
              <a:t>take</a:t>
            </a:r>
            <a:r>
              <a:rPr lang="de-DE" sz="1600" spc="-52" dirty="0">
                <a:solidFill>
                  <a:srgbClr val="F00020"/>
                </a:solidFill>
                <a:latin typeface="Optimist PPT CTS"/>
                <a:cs typeface="Arial"/>
              </a:rPr>
              <a:t>?</a:t>
            </a:r>
          </a:p>
          <a:p>
            <a:pPr>
              <a:lnSpc>
                <a:spcPct val="150000"/>
              </a:lnSpc>
            </a:pPr>
            <a:endParaRPr lang="de-DE" sz="2000" spc="-52">
              <a:solidFill>
                <a:srgbClr val="F00020"/>
              </a:solidFill>
              <a:latin typeface="Optimist PPT CTS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de-DE" sz="2000" spc="-52">
              <a:solidFill>
                <a:srgbClr val="F00020"/>
              </a:solidFill>
              <a:latin typeface="Optimist PPT CTS"/>
            </a:endParaRPr>
          </a:p>
          <a:p>
            <a:pPr>
              <a:lnSpc>
                <a:spcPct val="150000"/>
              </a:lnSpc>
            </a:pPr>
            <a:endParaRPr lang="de-DE" sz="2000" spc="-52">
              <a:solidFill>
                <a:srgbClr val="F00020"/>
              </a:solidFill>
              <a:latin typeface="Optimist PPT CTS"/>
            </a:endParaRPr>
          </a:p>
        </p:txBody>
      </p:sp>
      <p:pic>
        <p:nvPicPr>
          <p:cNvPr id="5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E782C03F-8CD2-987D-3D68-5259A9B60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186" y="696012"/>
            <a:ext cx="3383443" cy="515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74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US" sz="2600" spc="-52">
                <a:solidFill>
                  <a:srgbClr val="F00020"/>
                </a:solidFill>
                <a:latin typeface="Optimist PPT CTS"/>
              </a:rPr>
              <a:t>Coding-Challenge Data Tables</a:t>
            </a:r>
            <a:endParaRPr lang="en-US"/>
          </a:p>
        </p:txBody>
      </p:sp>
      <p:sp>
        <p:nvSpPr>
          <p:cNvPr id="197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 Otto Group data.works GmbH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98F2994-F781-4AAE-BFBF-8733EB42635A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5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CFEC48-E556-3E46-901E-6BD927B57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17" y="615099"/>
            <a:ext cx="8292017" cy="535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0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US" sz="2600" spc="-52">
                <a:solidFill>
                  <a:srgbClr val="F00020"/>
                </a:solidFill>
                <a:latin typeface="Optimist PPT CTS"/>
              </a:rPr>
              <a:t>Coding-Challenge Workshop – Challenge 1</a:t>
            </a:r>
            <a:endParaRPr lang="en-US"/>
          </a:p>
        </p:txBody>
      </p:sp>
      <p:sp>
        <p:nvSpPr>
          <p:cNvPr id="197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 Otto Group data.works GmbH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98F2994-F781-4AAE-BFBF-8733EB42635A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6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7" name="Picture 7" descr="Diagram, text&#10;&#10;Description automatically generated">
            <a:extLst>
              <a:ext uri="{FF2B5EF4-FFF2-40B4-BE49-F238E27FC236}">
                <a16:creationId xmlns:a16="http://schemas.microsoft.com/office/drawing/2014/main" id="{A7CAC5F6-8571-1459-A3F0-9F0F92FE7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927" y="3072569"/>
            <a:ext cx="3358165" cy="29099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97ED9B-932B-C530-0E8F-E08CADF2C3F1}"/>
              </a:ext>
            </a:extLst>
          </p:cNvPr>
          <p:cNvSpPr txBox="1"/>
          <p:nvPr/>
        </p:nvSpPr>
        <p:spPr>
          <a:xfrm>
            <a:off x="441324" y="944879"/>
            <a:ext cx="11442700" cy="26314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Aft>
                <a:spcPts val="1000"/>
              </a:spcAft>
              <a:buFont typeface="Arial"/>
              <a:buChar char="•"/>
            </a:pP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Jedesmal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,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wenn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ein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 User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ein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Produkt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 in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einem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 der OTTO Group online Shops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anschaut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oder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eine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Produktliste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angezeigt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bekommt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,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wird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ein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Eintrag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 in der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Tabelle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 </a:t>
            </a:r>
            <a:r>
              <a:rPr lang="en-US" sz="2000" i="1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it_cs_2023_display_product_details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 (7,194,934,727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Zeilen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)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bzw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. </a:t>
            </a:r>
            <a:r>
              <a:rPr lang="en-US" sz="2000" i="1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it_cs_2023_display_product_list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 (169,464,595,684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Zeilen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)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erzeugt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.</a:t>
            </a:r>
            <a:endParaRPr lang="en-US" sz="2000">
              <a:latin typeface="Optimist PPT"/>
            </a:endParaRPr>
          </a:p>
          <a:p>
            <a:pPr marL="342900" indent="-342900">
              <a:spcAft>
                <a:spcPts val="1000"/>
              </a:spcAft>
              <a:buFont typeface="Arial"/>
              <a:buChar char="•"/>
            </a:pP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Berechne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 für alle Produkte die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Anzahl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 der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eindeutigen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Nutzer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, die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sich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 das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Produkt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 auf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einer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Detailseite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/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Produktliste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 am 01.05.2023 und 02.05.2023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angeschaut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haben</a:t>
            </a:r>
            <a:r>
              <a:rPr lang="en-US" sz="2000" dirty="0">
                <a:solidFill>
                  <a:srgbClr val="FF0000"/>
                </a:solidFill>
                <a:latin typeface="Optimist PPT"/>
                <a:ea typeface="+mn-lt"/>
                <a:cs typeface="+mn-lt"/>
              </a:rPr>
              <a:t>.</a:t>
            </a:r>
            <a:endParaRPr lang="en-US" sz="2000" dirty="0">
              <a:solidFill>
                <a:srgbClr val="FF0000"/>
              </a:solidFill>
              <a:latin typeface="Optimist PPT"/>
              <a:cs typeface="Arial"/>
            </a:endParaRPr>
          </a:p>
          <a:p>
            <a:pPr marL="342900" indent="-342900">
              <a:spcAft>
                <a:spcPts val="1000"/>
              </a:spcAft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  <a:latin typeface="Optimist PPT"/>
                <a:cs typeface="Arial"/>
              </a:rPr>
              <a:t>So 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Arial"/>
              </a:rPr>
              <a:t>könnte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Arial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Arial"/>
              </a:rPr>
              <a:t>eine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Arial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Arial"/>
              </a:rPr>
              <a:t>Lösung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Arial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Arial"/>
              </a:rPr>
              <a:t>ausehen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Arial"/>
              </a:rPr>
              <a:t>:</a:t>
            </a:r>
          </a:p>
          <a:p>
            <a:pPr marL="342900" indent="-342900">
              <a:spcAft>
                <a:spcPts val="100"/>
              </a:spcAft>
              <a:buFont typeface="Arial"/>
              <a:buChar char="•"/>
            </a:pPr>
            <a:endParaRPr lang="en-US" sz="2000" dirty="0">
              <a:solidFill>
                <a:srgbClr val="FF0000"/>
              </a:solidFill>
              <a:latin typeface="Optimist PPT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3B2484-77EA-A32D-C09D-4575D0327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007520"/>
              </p:ext>
            </p:extLst>
          </p:nvPr>
        </p:nvGraphicFramePr>
        <p:xfrm>
          <a:off x="895350" y="3505200"/>
          <a:ext cx="5532116" cy="166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957">
                  <a:extLst>
                    <a:ext uri="{9D8B030D-6E8A-4147-A177-3AD203B41FA5}">
                      <a16:colId xmlns:a16="http://schemas.microsoft.com/office/drawing/2014/main" val="1557230837"/>
                    </a:ext>
                  </a:extLst>
                </a:gridCol>
                <a:gridCol w="2388869">
                  <a:extLst>
                    <a:ext uri="{9D8B030D-6E8A-4147-A177-3AD203B41FA5}">
                      <a16:colId xmlns:a16="http://schemas.microsoft.com/office/drawing/2014/main" val="1242559496"/>
                    </a:ext>
                  </a:extLst>
                </a:gridCol>
                <a:gridCol w="1177290">
                  <a:extLst>
                    <a:ext uri="{9D8B030D-6E8A-4147-A177-3AD203B41FA5}">
                      <a16:colId xmlns:a16="http://schemas.microsoft.com/office/drawing/2014/main" val="954725049"/>
                    </a:ext>
                  </a:extLst>
                </a:gridCol>
              </a:tblGrid>
              <a:tr h="333744">
                <a:tc>
                  <a:txBody>
                    <a:bodyPr/>
                    <a:lstStyle/>
                    <a:p>
                      <a:r>
                        <a:rPr lang="en-US" sz="1400" err="1">
                          <a:effectLst/>
                        </a:rPr>
                        <a:t>productID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date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err="1">
                          <a:effectLst/>
                        </a:rPr>
                        <a:t>viewCount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315310851"/>
                  </a:ext>
                </a:extLst>
              </a:tr>
              <a:tr h="33374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EC0101-S0I0S0RT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2023-05-01 00:00:00 UTC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524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460178815"/>
                  </a:ext>
                </a:extLst>
              </a:tr>
              <a:tr h="33374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EC0101-759068328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2023-05-01 00:00:00 UTC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202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542196800"/>
                  </a:ext>
                </a:extLst>
              </a:tr>
              <a:tr h="33374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EC0101-1160556334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2023-05-01 00:00:00 UTC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3404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563340027"/>
                  </a:ext>
                </a:extLst>
              </a:tr>
              <a:tr h="33374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EC0101-1222277937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2023-05-02 00:00:00 UTC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689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837525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7535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US" sz="2600" spc="-52">
                <a:solidFill>
                  <a:srgbClr val="F00020"/>
                </a:solidFill>
                <a:latin typeface="Optimist PPT CTS"/>
              </a:rPr>
              <a:t>Coding-Challenge Workshop – Challenge 2</a:t>
            </a:r>
            <a:endParaRPr lang="en-US"/>
          </a:p>
        </p:txBody>
      </p:sp>
      <p:sp>
        <p:nvSpPr>
          <p:cNvPr id="197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 Otto Group data.works GmbH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98F2994-F781-4AAE-BFBF-8733EB42635A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7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59A79-BB89-5ED0-E38E-FC4F0F622B4C}"/>
              </a:ext>
            </a:extLst>
          </p:cNvPr>
          <p:cNvSpPr txBox="1"/>
          <p:nvPr/>
        </p:nvSpPr>
        <p:spPr>
          <a:xfrm>
            <a:off x="469900" y="1035050"/>
            <a:ext cx="11226800" cy="26314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Aft>
                <a:spcPts val="1500"/>
              </a:spcAft>
              <a:buFont typeface="Arial"/>
              <a:buChar char="•"/>
            </a:pPr>
            <a:r>
              <a:rPr lang="en-US" sz="2000" dirty="0" err="1">
                <a:solidFill>
                  <a:srgbClr val="FF0000"/>
                </a:solidFill>
                <a:latin typeface="Optimist PPT"/>
              </a:rPr>
              <a:t>Täglich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Optimist PPT"/>
              </a:rPr>
              <a:t>liefern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alle OTTO Group </a:t>
            </a:r>
            <a:r>
              <a:rPr lang="en-US" sz="2000" dirty="0" err="1">
                <a:solidFill>
                  <a:srgbClr val="FF0000"/>
                </a:solidFill>
                <a:latin typeface="Optimist PPT"/>
              </a:rPr>
              <a:t>Gesellschaften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Optimist PPT"/>
              </a:rPr>
              <a:t>ihren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Optimist PPT"/>
              </a:rPr>
              <a:t>aktuellen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Stand an </a:t>
            </a:r>
            <a:r>
              <a:rPr lang="en-US" sz="2000" dirty="0" err="1">
                <a:solidFill>
                  <a:srgbClr val="FF0000"/>
                </a:solidFill>
                <a:latin typeface="Optimist PPT"/>
              </a:rPr>
              <a:t>Produktstammdaten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an </a:t>
            </a:r>
            <a:r>
              <a:rPr lang="en-US" sz="2000" dirty="0" err="1">
                <a:solidFill>
                  <a:srgbClr val="FF0000"/>
                </a:solidFill>
                <a:latin typeface="Optimist PPT"/>
              </a:rPr>
              <a:t>unseren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Optimist PPT"/>
              </a:rPr>
              <a:t>Datenpool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. In der </a:t>
            </a:r>
            <a:r>
              <a:rPr lang="en-US" sz="2000" dirty="0" err="1">
                <a:solidFill>
                  <a:srgbClr val="FF0000"/>
                </a:solidFill>
                <a:latin typeface="Optimist PPT"/>
              </a:rPr>
              <a:t>Tabelle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</a:t>
            </a:r>
            <a:r>
              <a:rPr lang="en-US" sz="2000" i="1" dirty="0">
                <a:solidFill>
                  <a:srgbClr val="FF0000"/>
                </a:solidFill>
                <a:latin typeface="Optimist PPT"/>
              </a:rPr>
              <a:t>it_cs_2023_skufeed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Optimist PPT"/>
              </a:rPr>
              <a:t>befinden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Optimist PPT"/>
              </a:rPr>
              <a:t>sich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alle </a:t>
            </a:r>
            <a:r>
              <a:rPr lang="en-US" sz="2000" dirty="0" err="1">
                <a:solidFill>
                  <a:srgbClr val="FF0000"/>
                </a:solidFill>
                <a:latin typeface="Optimist PPT"/>
              </a:rPr>
              <a:t>Produktstammdaten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von Otto </a:t>
            </a:r>
            <a:r>
              <a:rPr lang="en-US" sz="2000" dirty="0" err="1">
                <a:solidFill>
                  <a:srgbClr val="FF0000"/>
                </a:solidFill>
                <a:latin typeface="Optimist PPT"/>
              </a:rPr>
              <a:t>aus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den </a:t>
            </a:r>
            <a:r>
              <a:rPr lang="en-US" sz="2000" dirty="0" err="1">
                <a:solidFill>
                  <a:srgbClr val="FF0000"/>
                </a:solidFill>
                <a:latin typeface="Optimist PPT"/>
              </a:rPr>
              <a:t>letzten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12 </a:t>
            </a:r>
            <a:r>
              <a:rPr lang="en-US" sz="2000" dirty="0" err="1">
                <a:solidFill>
                  <a:srgbClr val="FF0000"/>
                </a:solidFill>
                <a:latin typeface="Optimist PPT"/>
              </a:rPr>
              <a:t>Monaten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. Die </a:t>
            </a:r>
            <a:r>
              <a:rPr lang="en-US" sz="2000" dirty="0" err="1">
                <a:solidFill>
                  <a:srgbClr val="FF0000"/>
                </a:solidFill>
                <a:latin typeface="Optimist PPT"/>
              </a:rPr>
              <a:t>Tabelle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Optimist PPT"/>
              </a:rPr>
              <a:t>beinhaltet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17,633,601,647 </a:t>
            </a:r>
            <a:r>
              <a:rPr lang="en-US" sz="2000" dirty="0" err="1">
                <a:solidFill>
                  <a:srgbClr val="FF0000"/>
                </a:solidFill>
                <a:latin typeface="Optimist PPT"/>
              </a:rPr>
              <a:t>Einträge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.</a:t>
            </a:r>
            <a:endParaRPr lang="en-US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spcAft>
                <a:spcPts val="1500"/>
              </a:spcAft>
              <a:buFont typeface="Arial"/>
              <a:buChar char="•"/>
            </a:pPr>
            <a:r>
              <a:rPr lang="en-US" sz="2000" err="1">
                <a:solidFill>
                  <a:srgbClr val="FF0000"/>
                </a:solidFill>
                <a:latin typeface="Optimist PPT"/>
              </a:rPr>
              <a:t>Berechne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den </a:t>
            </a:r>
            <a:r>
              <a:rPr lang="en-US" sz="2000" err="1">
                <a:solidFill>
                  <a:srgbClr val="FF0000"/>
                </a:solidFill>
                <a:latin typeface="Optimist PPT"/>
              </a:rPr>
              <a:t>aktuellsten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Stand für </a:t>
            </a:r>
            <a:r>
              <a:rPr lang="en-US" sz="2000" err="1">
                <a:solidFill>
                  <a:srgbClr val="FF0000"/>
                </a:solidFill>
                <a:latin typeface="Optimist PPT"/>
              </a:rPr>
              <a:t>jede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SKU (</a:t>
            </a:r>
            <a:r>
              <a:rPr lang="en-US" sz="2000" b="1" err="1">
                <a:solidFill>
                  <a:srgbClr val="FF0000"/>
                </a:solidFill>
                <a:latin typeface="Optimist PPT"/>
              </a:rPr>
              <a:t>S</a:t>
            </a:r>
            <a:r>
              <a:rPr lang="en-US" sz="2000" err="1">
                <a:solidFill>
                  <a:srgbClr val="FF0000"/>
                </a:solidFill>
                <a:latin typeface="Optimist PPT"/>
              </a:rPr>
              <a:t>tock</a:t>
            </a:r>
            <a:r>
              <a:rPr lang="en-US" sz="2000" b="1" err="1">
                <a:solidFill>
                  <a:srgbClr val="FF0000"/>
                </a:solidFill>
                <a:latin typeface="Optimist PPT"/>
              </a:rPr>
              <a:t>K</a:t>
            </a:r>
            <a:r>
              <a:rPr lang="en-US" sz="2000" err="1">
                <a:solidFill>
                  <a:srgbClr val="FF0000"/>
                </a:solidFill>
                <a:latin typeface="Optimist PPT"/>
              </a:rPr>
              <a:t>eeping</a:t>
            </a:r>
            <a:r>
              <a:rPr lang="en-US" sz="2000" b="1" err="1">
                <a:solidFill>
                  <a:srgbClr val="FF0000"/>
                </a:solidFill>
                <a:latin typeface="Optimist PPT"/>
              </a:rPr>
              <a:t>U</a:t>
            </a:r>
            <a:r>
              <a:rPr lang="en-US" sz="2000" err="1">
                <a:solidFill>
                  <a:srgbClr val="FF0000"/>
                </a:solidFill>
                <a:latin typeface="Optimist PPT"/>
              </a:rPr>
              <a:t>nit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, </a:t>
            </a:r>
            <a:r>
              <a:rPr lang="en-US" sz="2000" err="1">
                <a:solidFill>
                  <a:srgbClr val="FF0000"/>
                </a:solidFill>
                <a:latin typeface="Optimist PPT"/>
              </a:rPr>
              <a:t>eindeutig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Optimist PPT"/>
              </a:rPr>
              <a:t>identifiziert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Optimist PPT"/>
              </a:rPr>
              <a:t>über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die </a:t>
            </a:r>
            <a:r>
              <a:rPr lang="en-US" sz="2000" err="1">
                <a:solidFill>
                  <a:srgbClr val="FF0000"/>
                </a:solidFill>
                <a:latin typeface="Optimist PPT"/>
              </a:rPr>
              <a:t>skuID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) </a:t>
            </a:r>
            <a:r>
              <a:rPr lang="en-US" sz="2000" err="1">
                <a:solidFill>
                  <a:srgbClr val="FF0000"/>
                </a:solidFill>
                <a:latin typeface="Optimist PPT"/>
              </a:rPr>
              <a:t>aus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den </a:t>
            </a:r>
            <a:r>
              <a:rPr lang="en-US" sz="2000" err="1">
                <a:solidFill>
                  <a:srgbClr val="FF0000"/>
                </a:solidFill>
                <a:latin typeface="Optimist PPT"/>
              </a:rPr>
              <a:t>Produktstammdaten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für den Monat </a:t>
            </a:r>
            <a:r>
              <a:rPr lang="en-US" sz="2000" err="1">
                <a:solidFill>
                  <a:srgbClr val="FF0000"/>
                </a:solidFill>
                <a:latin typeface="Optimist PPT"/>
              </a:rPr>
              <a:t>Februar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. </a:t>
            </a:r>
            <a:r>
              <a:rPr lang="en-US" sz="2000" err="1">
                <a:solidFill>
                  <a:srgbClr val="FF0000"/>
                </a:solidFill>
                <a:latin typeface="Optimist PPT"/>
              </a:rPr>
              <a:t>Ignoriere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die Produkte </a:t>
            </a:r>
            <a:r>
              <a:rPr lang="en-US" sz="2000" err="1">
                <a:solidFill>
                  <a:srgbClr val="FF0000"/>
                </a:solidFill>
                <a:latin typeface="Optimist PPT"/>
              </a:rPr>
              <a:t>aus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der </a:t>
            </a:r>
            <a:r>
              <a:rPr lang="en-US" sz="2000" err="1">
                <a:solidFill>
                  <a:srgbClr val="FF0000"/>
                </a:solidFill>
                <a:latin typeface="Optimist PPT"/>
              </a:rPr>
              <a:t>Tabelle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</a:t>
            </a:r>
            <a:r>
              <a:rPr lang="en-US" sz="2000" i="1" dirty="0">
                <a:solidFill>
                  <a:srgbClr val="FF0000"/>
                </a:solidFill>
                <a:latin typeface="Optimist PPT"/>
              </a:rPr>
              <a:t>it_cs_2023_ignored_products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.</a:t>
            </a:r>
          </a:p>
          <a:p>
            <a:pPr marL="342900" indent="-342900">
              <a:spcAft>
                <a:spcPts val="1500"/>
              </a:spcAft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  <a:latin typeface="Optimist PPT"/>
              </a:rPr>
              <a:t>So </a:t>
            </a:r>
            <a:r>
              <a:rPr lang="en-US" sz="2000" dirty="0" err="1">
                <a:solidFill>
                  <a:srgbClr val="FF0000"/>
                </a:solidFill>
                <a:latin typeface="Optimist PPT"/>
              </a:rPr>
              <a:t>könnte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Optimist PPT"/>
              </a:rPr>
              <a:t>eine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Optimist PPT"/>
              </a:rPr>
              <a:t>Lösung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Optimist PPT"/>
              </a:rPr>
              <a:t>aussehen</a:t>
            </a:r>
            <a:r>
              <a:rPr lang="en-US" sz="2000" dirty="0">
                <a:solidFill>
                  <a:srgbClr val="FF0000"/>
                </a:solidFill>
                <a:latin typeface="Optimist PPT"/>
              </a:rPr>
              <a:t>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520AA1-68B9-1A3F-A7E0-161A4B2A9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024360"/>
              </p:ext>
            </p:extLst>
          </p:nvPr>
        </p:nvGraphicFramePr>
        <p:xfrm>
          <a:off x="133350" y="4090515"/>
          <a:ext cx="11898625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3114">
                  <a:extLst>
                    <a:ext uri="{9D8B030D-6E8A-4147-A177-3AD203B41FA5}">
                      <a16:colId xmlns:a16="http://schemas.microsoft.com/office/drawing/2014/main" val="4008789168"/>
                    </a:ext>
                  </a:extLst>
                </a:gridCol>
                <a:gridCol w="2508882">
                  <a:extLst>
                    <a:ext uri="{9D8B030D-6E8A-4147-A177-3AD203B41FA5}">
                      <a16:colId xmlns:a16="http://schemas.microsoft.com/office/drawing/2014/main" val="3836144190"/>
                    </a:ext>
                  </a:extLst>
                </a:gridCol>
                <a:gridCol w="6120764">
                  <a:extLst>
                    <a:ext uri="{9D8B030D-6E8A-4147-A177-3AD203B41FA5}">
                      <a16:colId xmlns:a16="http://schemas.microsoft.com/office/drawing/2014/main" val="4126484799"/>
                    </a:ext>
                  </a:extLst>
                </a:gridCol>
                <a:gridCol w="1205865">
                  <a:extLst>
                    <a:ext uri="{9D8B030D-6E8A-4147-A177-3AD203B41FA5}">
                      <a16:colId xmlns:a16="http://schemas.microsoft.com/office/drawing/2014/main" val="2450721720"/>
                    </a:ext>
                  </a:extLst>
                </a:gridCol>
              </a:tblGrid>
              <a:tr h="325754">
                <a:tc>
                  <a:txBody>
                    <a:bodyPr/>
                    <a:lstStyle/>
                    <a:p>
                      <a:r>
                        <a:rPr lang="en-US" sz="1400" err="1">
                          <a:effectLst/>
                          <a:latin typeface="Optimist PPT"/>
                        </a:rPr>
                        <a:t>productID</a:t>
                      </a:r>
                      <a:endParaRPr lang="en-US" sz="1400" dirty="0" err="1">
                        <a:effectLst/>
                        <a:latin typeface="Optimist PPT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err="1">
                          <a:effectLst/>
                          <a:latin typeface="Optimist PPT"/>
                        </a:rPr>
                        <a:t>skuID</a:t>
                      </a:r>
                      <a:endParaRPr lang="en-US" sz="1400" dirty="0" err="1">
                        <a:effectLst/>
                        <a:latin typeface="Optimist PPT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err="1">
                          <a:effectLst/>
                          <a:latin typeface="Optimist PPT"/>
                        </a:rPr>
                        <a:t>productName</a:t>
                      </a:r>
                      <a:endParaRPr lang="en-US" sz="1400" dirty="0" err="1">
                        <a:effectLst/>
                        <a:latin typeface="Optimist PPT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err="1">
                          <a:effectLst/>
                          <a:latin typeface="Optimist PPT"/>
                        </a:rPr>
                        <a:t>loadDate</a:t>
                      </a:r>
                      <a:endParaRPr lang="en-US" sz="1400" dirty="0" err="1">
                        <a:effectLst/>
                        <a:latin typeface="Optimist PPT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685118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EC0101-1098453998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EC0101-1098488224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SO NOS Jeans Keith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2023-12-31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33823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EC0101-1546575890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EC0101-1546575895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Tapered-fit-</a:t>
                      </a:r>
                      <a:r>
                        <a:rPr lang="en-US" sz="1400" err="1">
                          <a:effectLst/>
                          <a:latin typeface="Optimist PPT"/>
                        </a:rPr>
                        <a:t>Jeans,LUKA</a:t>
                      </a:r>
                      <a:endParaRPr lang="en-US" sz="1400" dirty="0" err="1">
                        <a:effectLst/>
                        <a:latin typeface="Optimist PPT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2023-12-31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725222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EC0101-S0G2O0CB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EC0101-S0G2O0CBBOYC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err="1">
                          <a:effectLst/>
                          <a:latin typeface="Optimist PPT"/>
                        </a:rPr>
                        <a:t>Hattric</a:t>
                      </a:r>
                      <a:r>
                        <a:rPr lang="en-US" sz="1400" dirty="0">
                          <a:effectLst/>
                          <a:latin typeface="Optimist PPT"/>
                        </a:rPr>
                        <a:t> 5-Pocket-Jeans »HATTRIC HARRIS black rinsed 688745 6348.07«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2023-12-31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672075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EC0101-S0I0A0OV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EC0101-S0I0A0OV8U4A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FORCE </a:t>
                      </a:r>
                      <a:r>
                        <a:rPr lang="en-US" sz="1400" err="1">
                          <a:effectLst/>
                          <a:latin typeface="Optimist PPT"/>
                        </a:rPr>
                        <a:t>Radtrikot</a:t>
                      </a:r>
                      <a:r>
                        <a:rPr lang="en-US" sz="1400" dirty="0">
                          <a:effectLst/>
                          <a:latin typeface="Optimist PPT"/>
                        </a:rPr>
                        <a:t> »ROSE, Damen Jersey«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2023-12-31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613334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EC0101-S0K1V0W5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EC0101-S0K1V0W5KI6Q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Brandit </a:t>
                      </a:r>
                      <a:r>
                        <a:rPr lang="en-US" sz="1400" err="1">
                          <a:effectLst/>
                          <a:latin typeface="Optimist PPT"/>
                        </a:rPr>
                        <a:t>Cargohose</a:t>
                      </a:r>
                      <a:endParaRPr lang="en-US" sz="1400" dirty="0" err="1">
                        <a:effectLst/>
                        <a:latin typeface="Optimist PPT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2023-12-20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687951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312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US" sz="2600" spc="-52">
                <a:solidFill>
                  <a:srgbClr val="F00020"/>
                </a:solidFill>
                <a:latin typeface="Optimist PPT CTS"/>
              </a:rPr>
              <a:t>Coding-Challenge Workshop – Challenge 3</a:t>
            </a:r>
            <a:endParaRPr lang="en-US"/>
          </a:p>
        </p:txBody>
      </p:sp>
      <p:sp>
        <p:nvSpPr>
          <p:cNvPr id="197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 Otto Group data.works GmbH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98F2994-F781-4AAE-BFBF-8733EB42635A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8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5" name="Picture 5" descr="A picture containing text, jack, screenshot&#10;&#10;Description automatically generated">
            <a:extLst>
              <a:ext uri="{FF2B5EF4-FFF2-40B4-BE49-F238E27FC236}">
                <a16:creationId xmlns:a16="http://schemas.microsoft.com/office/drawing/2014/main" id="{D09CBA81-1196-EA6A-9B73-22E90C284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519" y="2691007"/>
            <a:ext cx="3911469" cy="28329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884E42-19D1-4C5E-1D4E-3F6A21273920}"/>
              </a:ext>
            </a:extLst>
          </p:cNvPr>
          <p:cNvSpPr txBox="1"/>
          <p:nvPr/>
        </p:nvSpPr>
        <p:spPr>
          <a:xfrm>
            <a:off x="660400" y="869950"/>
            <a:ext cx="11264900" cy="23237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Aft>
                <a:spcPts val="1500"/>
              </a:spcAft>
              <a:buFont typeface="Arial"/>
              <a:buChar char="•"/>
            </a:pP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Jedesmal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, 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wenn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ein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 User 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ein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oder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mehrere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 Produkte in 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einem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 der Otto Group online Shops 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kauft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, 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wird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ein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 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Eintrag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 in der 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Tabelle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 </a:t>
            </a:r>
            <a:r>
              <a:rPr lang="en-US" sz="2000" i="1" dirty="0">
                <a:solidFill>
                  <a:srgbClr val="FF0000"/>
                </a:solidFill>
                <a:latin typeface="Optimist PPT"/>
                <a:cs typeface="Helvetica"/>
              </a:rPr>
              <a:t>it_cs_2023_purchase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 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erzeugt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. Die 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Tabelle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 </a:t>
            </a:r>
            <a:r>
              <a:rPr lang="en-US" sz="2000" i="1" dirty="0">
                <a:solidFill>
                  <a:srgbClr val="FF0000"/>
                </a:solidFill>
                <a:latin typeface="Optimist PPT"/>
                <a:cs typeface="Helvetica"/>
              </a:rPr>
              <a:t>it_cs_2023_purchase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 hat 152,335,614 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Einträge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aus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 den 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letzten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 12 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Monaten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.</a:t>
            </a:r>
            <a:endParaRPr lang="en-US"/>
          </a:p>
          <a:p>
            <a:pPr marL="342900" indent="-342900">
              <a:spcAft>
                <a:spcPts val="1500"/>
              </a:spcAft>
              <a:buFont typeface="Arial"/>
              <a:buChar char="•"/>
            </a:pP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Berechne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 für 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jeden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 User die 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wöchentliche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Anzahl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 der 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Käufe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, 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sowie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 die 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wöchentliche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Anzahl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 der 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Käufe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 in den 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jeweils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vorherigen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Optimist PPT"/>
                <a:cs typeface="Helvetica"/>
              </a:rPr>
              <a:t>vier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 Wochen.</a:t>
            </a:r>
          </a:p>
          <a:p>
            <a:pPr marL="342900" indent="-342900">
              <a:spcAft>
                <a:spcPts val="1500"/>
              </a:spcAft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So </a:t>
            </a:r>
            <a:r>
              <a:rPr lang="en-US" sz="2000" dirty="0" err="1">
                <a:solidFill>
                  <a:srgbClr val="FF0000"/>
                </a:solidFill>
                <a:latin typeface="Optimist PPT"/>
                <a:cs typeface="Helvetica"/>
              </a:rPr>
              <a:t>könnte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Optimist PPT"/>
                <a:cs typeface="Helvetica"/>
              </a:rPr>
              <a:t>eine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Optimist PPT"/>
                <a:cs typeface="Helvetica"/>
              </a:rPr>
              <a:t>Lösung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Optimist PPT"/>
                <a:cs typeface="Helvetica"/>
              </a:rPr>
              <a:t>aussehen</a:t>
            </a:r>
            <a:r>
              <a:rPr lang="en-US" sz="2000" dirty="0">
                <a:solidFill>
                  <a:srgbClr val="FF0000"/>
                </a:solidFill>
                <a:latin typeface="Optimist PPT"/>
                <a:cs typeface="Helvetica"/>
              </a:rPr>
              <a:t>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510803F-3B7F-9916-6683-3AE74A738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536877"/>
              </p:ext>
            </p:extLst>
          </p:nvPr>
        </p:nvGraphicFramePr>
        <p:xfrm>
          <a:off x="571501" y="3473370"/>
          <a:ext cx="7705991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5307">
                  <a:extLst>
                    <a:ext uri="{9D8B030D-6E8A-4147-A177-3AD203B41FA5}">
                      <a16:colId xmlns:a16="http://schemas.microsoft.com/office/drawing/2014/main" val="2785035717"/>
                    </a:ext>
                  </a:extLst>
                </a:gridCol>
                <a:gridCol w="611504">
                  <a:extLst>
                    <a:ext uri="{9D8B030D-6E8A-4147-A177-3AD203B41FA5}">
                      <a16:colId xmlns:a16="http://schemas.microsoft.com/office/drawing/2014/main" val="2553718131"/>
                    </a:ext>
                  </a:extLst>
                </a:gridCol>
                <a:gridCol w="977265">
                  <a:extLst>
                    <a:ext uri="{9D8B030D-6E8A-4147-A177-3AD203B41FA5}">
                      <a16:colId xmlns:a16="http://schemas.microsoft.com/office/drawing/2014/main" val="2082449244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632476671"/>
                    </a:ext>
                  </a:extLst>
                </a:gridCol>
                <a:gridCol w="965833">
                  <a:extLst>
                    <a:ext uri="{9D8B030D-6E8A-4147-A177-3AD203B41FA5}">
                      <a16:colId xmlns:a16="http://schemas.microsoft.com/office/drawing/2014/main" val="1670133817"/>
                    </a:ext>
                  </a:extLst>
                </a:gridCol>
                <a:gridCol w="954403">
                  <a:extLst>
                    <a:ext uri="{9D8B030D-6E8A-4147-A177-3AD203B41FA5}">
                      <a16:colId xmlns:a16="http://schemas.microsoft.com/office/drawing/2014/main" val="159226956"/>
                    </a:ext>
                  </a:extLst>
                </a:gridCol>
                <a:gridCol w="897254">
                  <a:extLst>
                    <a:ext uri="{9D8B030D-6E8A-4147-A177-3AD203B41FA5}">
                      <a16:colId xmlns:a16="http://schemas.microsoft.com/office/drawing/2014/main" val="2603185794"/>
                    </a:ext>
                  </a:extLst>
                </a:gridCol>
              </a:tblGrid>
              <a:tr h="325754">
                <a:tc>
                  <a:txBody>
                    <a:bodyPr/>
                    <a:lstStyle/>
                    <a:p>
                      <a:r>
                        <a:rPr lang="en-US" sz="1400" err="1">
                          <a:effectLst/>
                          <a:latin typeface="Optimist PPT"/>
                        </a:rPr>
                        <a:t>userId</a:t>
                      </a:r>
                      <a:endParaRPr lang="en-US" sz="1400" dirty="0" err="1">
                        <a:effectLst/>
                        <a:latin typeface="Optimist PPT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err="1">
                          <a:effectLst/>
                          <a:latin typeface="Optimist PPT"/>
                        </a:rPr>
                        <a:t>cw</a:t>
                      </a:r>
                      <a:endParaRPr lang="en-US" sz="1400" dirty="0" err="1">
                        <a:effectLst/>
                        <a:latin typeface="Optimist PPT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week_0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week_1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week_2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week_3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week_4</a:t>
                      </a:r>
                      <a:endParaRPr lang="en-US" dirty="0"/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718171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07be35e7c3c9b8aa82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696528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0fda16d3332ec867d4c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702863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3dfcb0be70a89abeb20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8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89132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a84cf32a55af25dafcb2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42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10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11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50702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9a1c52eada3e02f333c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Optimist PPT"/>
                        </a:rPr>
                        <a:t>37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Optimist PPT"/>
                        </a:rPr>
                        <a:t>9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775531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010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US" sz="2600" spc="-52">
                <a:solidFill>
                  <a:srgbClr val="F00020"/>
                </a:solidFill>
                <a:latin typeface="Optimist PPT CTS"/>
              </a:rPr>
              <a:t>Coding-Challenge Workshop</a:t>
            </a:r>
            <a:endParaRPr lang="en-US"/>
          </a:p>
        </p:txBody>
      </p:sp>
      <p:sp>
        <p:nvSpPr>
          <p:cNvPr id="197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 Otto Group data.works GmbH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98F2994-F781-4AAE-BFBF-8733EB42635A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9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4B53B801-5227-1386-FAAB-5F60309C2707}"/>
              </a:ext>
            </a:extLst>
          </p:cNvPr>
          <p:cNvSpPr txBox="1">
            <a:spLocks/>
          </p:cNvSpPr>
          <p:nvPr/>
        </p:nvSpPr>
        <p:spPr>
          <a:xfrm>
            <a:off x="417154" y="983422"/>
            <a:ext cx="11196182" cy="459493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You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can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find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the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full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challenges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  and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this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presentation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 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under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 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  <a:hlinkClick r:id="rId2"/>
              </a:rPr>
              <a:t>github.com/hannesortmeier/og_it_cs_2023</a:t>
            </a:r>
            <a:endParaRPr lang="de-DE" sz="2000" spc="-52" dirty="0">
              <a:latin typeface="Optimist PPT CTS"/>
              <a:ea typeface="+mj-lt"/>
              <a:cs typeface="+mj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Open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the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test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db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i="1" spc="-52" dirty="0" err="1">
                <a:solidFill>
                  <a:srgbClr val="F00020"/>
                </a:solidFill>
                <a:latin typeface="Optimist PPT CTS"/>
                <a:cs typeface="Arial"/>
              </a:rPr>
              <a:t>sqlite.db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 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under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  <a:hlinkClick r:id="rId3"/>
              </a:rPr>
              <a:t>sqliteonline.com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 (File -&gt; open DB) 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If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you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want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your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solution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to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be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executed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against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our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BigQuery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data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pool,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please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send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your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solutions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per email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to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 hannes.ortmeier@ottogroup.com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I will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upload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solutions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to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the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challenges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to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the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github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repository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after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the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workshop</a:t>
            </a:r>
            <a:endParaRPr lang="de-DE" sz="2000" spc="-52" dirty="0">
              <a:solidFill>
                <a:srgbClr val="F00020"/>
              </a:solidFill>
              <a:latin typeface="Optimist PPT CTS"/>
            </a:endParaRPr>
          </a:p>
          <a:p>
            <a:pPr>
              <a:lnSpc>
                <a:spcPct val="150000"/>
              </a:lnSpc>
            </a:pPr>
            <a:endParaRPr lang="de-DE" sz="2000" spc="-52">
              <a:solidFill>
                <a:srgbClr val="F00020"/>
              </a:solidFill>
              <a:latin typeface="Optimist PPT CTS"/>
            </a:endParaRP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724D06-C74F-BDF1-E80D-A6526716D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147" y="3886852"/>
            <a:ext cx="5461261" cy="19781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7927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919"/>
      </a:dk2>
      <a:lt2>
        <a:srgbClr val="FFFFFF"/>
      </a:lt2>
      <a:accent1>
        <a:srgbClr val="F00020"/>
      </a:accent1>
      <a:accent2>
        <a:srgbClr val="FFF59B"/>
      </a:accent2>
      <a:accent3>
        <a:srgbClr val="E7DAF9"/>
      </a:accent3>
      <a:accent4>
        <a:srgbClr val="4B3666"/>
      </a:accent4>
      <a:accent5>
        <a:srgbClr val="FFD2C8"/>
      </a:accent5>
      <a:accent6>
        <a:srgbClr val="672D45"/>
      </a:accent6>
      <a:hlink>
        <a:srgbClr val="F00020"/>
      </a:hlink>
      <a:folHlink>
        <a:srgbClr val="FFF5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919"/>
      </a:dk2>
      <a:lt2>
        <a:srgbClr val="FFFFFF"/>
      </a:lt2>
      <a:accent1>
        <a:srgbClr val="F00020"/>
      </a:accent1>
      <a:accent2>
        <a:srgbClr val="FFF59B"/>
      </a:accent2>
      <a:accent3>
        <a:srgbClr val="E7DAF9"/>
      </a:accent3>
      <a:accent4>
        <a:srgbClr val="4B3666"/>
      </a:accent4>
      <a:accent5>
        <a:srgbClr val="FFD2C8"/>
      </a:accent5>
      <a:accent6>
        <a:srgbClr val="672D45"/>
      </a:accent6>
      <a:hlink>
        <a:srgbClr val="F00020"/>
      </a:hlink>
      <a:folHlink>
        <a:srgbClr val="FFF5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919"/>
      </a:dk2>
      <a:lt2>
        <a:srgbClr val="FFFFFF"/>
      </a:lt2>
      <a:accent1>
        <a:srgbClr val="F00020"/>
      </a:accent1>
      <a:accent2>
        <a:srgbClr val="FFF59B"/>
      </a:accent2>
      <a:accent3>
        <a:srgbClr val="E7DAF9"/>
      </a:accent3>
      <a:accent4>
        <a:srgbClr val="4B3666"/>
      </a:accent4>
      <a:accent5>
        <a:srgbClr val="FFD2C8"/>
      </a:accent5>
      <a:accent6>
        <a:srgbClr val="672D45"/>
      </a:accent6>
      <a:hlink>
        <a:srgbClr val="F00020"/>
      </a:hlink>
      <a:folHlink>
        <a:srgbClr val="FFF5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919"/>
      </a:dk2>
      <a:lt2>
        <a:srgbClr val="FFFFFF"/>
      </a:lt2>
      <a:accent1>
        <a:srgbClr val="F00020"/>
      </a:accent1>
      <a:accent2>
        <a:srgbClr val="FFF59B"/>
      </a:accent2>
      <a:accent3>
        <a:srgbClr val="E7DAF9"/>
      </a:accent3>
      <a:accent4>
        <a:srgbClr val="4B3666"/>
      </a:accent4>
      <a:accent5>
        <a:srgbClr val="FFD2C8"/>
      </a:accent5>
      <a:accent6>
        <a:srgbClr val="672D45"/>
      </a:accent6>
      <a:hlink>
        <a:srgbClr val="F00020"/>
      </a:hlink>
      <a:folHlink>
        <a:srgbClr val="FFF5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919"/>
      </a:dk2>
      <a:lt2>
        <a:srgbClr val="FFFFFF"/>
      </a:lt2>
      <a:accent1>
        <a:srgbClr val="F00020"/>
      </a:accent1>
      <a:accent2>
        <a:srgbClr val="FFF59B"/>
      </a:accent2>
      <a:accent3>
        <a:srgbClr val="E7DAF9"/>
      </a:accent3>
      <a:accent4>
        <a:srgbClr val="4B3666"/>
      </a:accent4>
      <a:accent5>
        <a:srgbClr val="FFD2C8"/>
      </a:accent5>
      <a:accent6>
        <a:srgbClr val="672D45"/>
      </a:accent6>
      <a:hlink>
        <a:srgbClr val="F00020"/>
      </a:hlink>
      <a:folHlink>
        <a:srgbClr val="FFF5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Office Theme</vt:lpstr>
      <vt:lpstr>Office Theme</vt:lpstr>
      <vt:lpstr>Office Theme</vt:lpstr>
      <vt:lpstr>Office Theme</vt:lpstr>
      <vt:lpstr>Bei 100 Mrd. Clicksteam-Events &amp; Backend-Daten den Überblick wahren? Mit SQL geht’s - Eine Coding-Challenge</vt:lpstr>
      <vt:lpstr>Agenda</vt:lpstr>
      <vt:lpstr>Otto Group data.works GmbH at a Glance</vt:lpstr>
      <vt:lpstr>Coding-Challenge Workshop</vt:lpstr>
      <vt:lpstr>Coding-Challenge Data Tables</vt:lpstr>
      <vt:lpstr>Coding-Challenge Workshop – Challenge 1</vt:lpstr>
      <vt:lpstr>Coding-Challenge Workshop – Challenge 2</vt:lpstr>
      <vt:lpstr>Coding-Challenge Workshop – Challenge 3</vt:lpstr>
      <vt:lpstr>Coding-Challenge Workshop</vt:lpstr>
      <vt:lpstr>Wrap up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Engelmann, Dr. Stefan</dc:creator>
  <dc:description/>
  <cp:revision>212</cp:revision>
  <cp:lastPrinted>2021-09-27T15:14:25Z</cp:lastPrinted>
  <dcterms:created xsi:type="dcterms:W3CDTF">2019-02-15T11:12:53Z</dcterms:created>
  <dcterms:modified xsi:type="dcterms:W3CDTF">2023-06-26T10:03:05Z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Ids_UIVersion_18432">
    <vt:lpwstr>13</vt:lpwstr>
  </property>
  <property fmtid="{D5CDD505-2E9C-101B-9397-08002B2CF9AE}" pid="3" name="AuthorIds_UIVersion_2560">
    <vt:lpwstr>29</vt:lpwstr>
  </property>
  <property fmtid="{D5CDD505-2E9C-101B-9397-08002B2CF9AE}" pid="4" name="AuthorIds_UIVersion_512">
    <vt:lpwstr>12</vt:lpwstr>
  </property>
  <property fmtid="{D5CDD505-2E9C-101B-9397-08002B2CF9AE}" pid="5" name="ContentTypeId">
    <vt:lpwstr>0x0101001F870316D030DC469D39D25A600AA949</vt:lpwstr>
  </property>
  <property fmtid="{D5CDD505-2E9C-101B-9397-08002B2CF9AE}" pid="6" name="IsMyDocuments">
    <vt:bool>true</vt:bool>
  </property>
  <property fmtid="{D5CDD505-2E9C-101B-9397-08002B2CF9AE}" pid="7" name="MediaServiceImageTags">
    <vt:lpwstr/>
  </property>
  <property fmtid="{D5CDD505-2E9C-101B-9397-08002B2CF9AE}" pid="8" name="Notes">
    <vt:i4>1</vt:i4>
  </property>
  <property fmtid="{D5CDD505-2E9C-101B-9397-08002B2CF9AE}" pid="9" name="PresentationFormat">
    <vt:lpwstr>Breitbild</vt:lpwstr>
  </property>
  <property fmtid="{D5CDD505-2E9C-101B-9397-08002B2CF9AE}" pid="10" name="Slides">
    <vt:i4>9</vt:i4>
  </property>
</Properties>
</file>